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erpetua"/>
          <a:ea typeface="Perpetua"/>
          <a:cs typeface="Perpetu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CA"/>
          </a:solidFill>
        </a:fill>
      </a:tcStyle>
    </a:wholeTbl>
    <a:band2H>
      <a:tcTxStyle b="def" i="def"/>
      <a:tcStyle>
        <a:tcBdr/>
        <a:fill>
          <a:solidFill>
            <a:srgbClr val="F7E8E7"/>
          </a:solidFill>
        </a:fill>
      </a:tcStyle>
    </a:band2H>
    <a:firstCol>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Perpetua"/>
          <a:ea typeface="Perpetua"/>
          <a:cs typeface="Perpetu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AD3"/>
          </a:solidFill>
        </a:fill>
      </a:tcStyle>
    </a:wholeTbl>
    <a:band2H>
      <a:tcTxStyle b="def" i="def"/>
      <a:tcStyle>
        <a:tcBdr/>
        <a:fill>
          <a:solidFill>
            <a:srgbClr val="F0EDEA"/>
          </a:solidFill>
        </a:fill>
      </a:tcStyle>
    </a:band2H>
    <a:firstCol>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Perpetua"/>
          <a:ea typeface="Perpetua"/>
          <a:cs typeface="Perpetu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1"/>
          </a:solidFill>
        </a:fill>
      </a:tcStyle>
    </a:wholeTbl>
    <a:band2H>
      <a:tcTxStyle b="def" i="def"/>
      <a:tcStyle>
        <a:tcBdr/>
        <a:fill>
          <a:solidFill>
            <a:srgbClr val="EDE9E9"/>
          </a:solidFill>
        </a:fill>
      </a:tcStyle>
    </a:band2H>
    <a:firstCol>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Perpetua"/>
          <a:ea typeface="Perpetua"/>
          <a:cs typeface="Perpetua"/>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Perpetua"/>
          <a:ea typeface="Perpetua"/>
          <a:cs typeface="Perpetu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erpetua"/>
          <a:ea typeface="Perpetua"/>
          <a:cs typeface="Perpetua"/>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Perpetua"/>
          <a:ea typeface="Perpetua"/>
          <a:cs typeface="Perpetua"/>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erpetua"/>
          <a:ea typeface="Perpetua"/>
          <a:cs typeface="Perpetua"/>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Perpetua"/>
          <a:ea typeface="Perpetua"/>
          <a:cs typeface="Perpetu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Perpetua"/>
          <a:ea typeface="Perpetua"/>
          <a:cs typeface="Perpetu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Perpetua"/>
          <a:ea typeface="Perpetua"/>
          <a:cs typeface="Perpetu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Perpetua"/>
          <a:ea typeface="Perpetua"/>
          <a:cs typeface="Perpetua"/>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Perpetua"/>
          <a:ea typeface="Perpetua"/>
          <a:cs typeface="Perpetua"/>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Diapositiva de título">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 name="Shape 13"/>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4" name="Shape 14"/>
          <p:cNvSpPr/>
          <p:nvPr/>
        </p:nvSpPr>
        <p:spPr>
          <a:xfrm>
            <a:off x="65313" y="69755"/>
            <a:ext cx="9013373" cy="6692201"/>
          </a:xfrm>
          <a:prstGeom prst="roundRect">
            <a:avLst>
              <a:gd name="adj" fmla="val 4929"/>
            </a:avLst>
          </a:prstGeom>
          <a:blipFill>
            <a:blip r:embed="rId2"/>
          </a:blipFill>
          <a:ln w="6350" cap="sq">
            <a:solidFill>
              <a:srgbClr val="000000"/>
            </a:solidFill>
          </a:ln>
        </p:spPr>
        <p:txBody>
          <a:bodyPr lIns="45719" rIns="45719" anchor="ctr"/>
          <a:lstStyle/>
          <a:p>
            <a:pPr algn="ctr">
              <a:defRPr>
                <a:solidFill>
                  <a:srgbClr val="FFFFFF"/>
                </a:solidFill>
              </a:defRPr>
            </a:pPr>
          </a:p>
        </p:txBody>
      </p:sp>
      <p:sp>
        <p:nvSpPr>
          <p:cNvPr id="15" name="Shape 15"/>
          <p:cNvSpPr/>
          <p:nvPr>
            <p:ph type="body" sz="quarter" idx="1"/>
          </p:nvPr>
        </p:nvSpPr>
        <p:spPr>
          <a:xfrm>
            <a:off x="1295400" y="3200400"/>
            <a:ext cx="6400800" cy="1600200"/>
          </a:xfrm>
          <a:prstGeom prst="rect">
            <a:avLst/>
          </a:prstGeom>
        </p:spPr>
        <p:txBody>
          <a:bodyPr/>
          <a:lstStyle>
            <a:lvl1pPr marL="0" indent="0" algn="ctr">
              <a:buClrTx/>
              <a:buSzTx/>
              <a:buFontTx/>
              <a:buNone/>
              <a:defRPr>
                <a:solidFill>
                  <a:srgbClr val="696464"/>
                </a:solidFill>
              </a:defRPr>
            </a:lvl1pPr>
            <a:lvl2pPr marL="0" indent="457200" algn="ctr">
              <a:buClrTx/>
              <a:buSzTx/>
              <a:buFontTx/>
              <a:buNone/>
              <a:defRPr>
                <a:solidFill>
                  <a:srgbClr val="696464"/>
                </a:solidFill>
              </a:defRPr>
            </a:lvl2pPr>
            <a:lvl3pPr marL="0" indent="914400" algn="ctr">
              <a:buClrTx/>
              <a:buSzTx/>
              <a:buFontTx/>
              <a:buNone/>
              <a:defRPr>
                <a:solidFill>
                  <a:srgbClr val="696464"/>
                </a:solidFill>
              </a:defRPr>
            </a:lvl3pPr>
            <a:lvl4pPr marL="0" indent="1371600" algn="ctr">
              <a:buClrTx/>
              <a:buSzTx/>
              <a:buFontTx/>
              <a:buNone/>
              <a:defRPr>
                <a:solidFill>
                  <a:srgbClr val="696464"/>
                </a:solidFill>
              </a:defRPr>
            </a:lvl4pPr>
            <a:lvl5pPr marL="0" indent="1828800" algn="ctr">
              <a:buClrTx/>
              <a:buSzTx/>
              <a:buFontTx/>
              <a:buNone/>
              <a:defRPr>
                <a:solidFill>
                  <a:srgbClr val="696464"/>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Shape 16"/>
          <p:cNvSpPr/>
          <p:nvPr/>
        </p:nvSpPr>
        <p:spPr>
          <a:xfrm>
            <a:off x="62931" y="1449303"/>
            <a:ext cx="9021537" cy="152735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17" name="Shape 17"/>
          <p:cNvSpPr/>
          <p:nvPr/>
        </p:nvSpPr>
        <p:spPr>
          <a:xfrm>
            <a:off x="62931" y="1396719"/>
            <a:ext cx="9021537" cy="120580"/>
          </a:xfrm>
          <a:prstGeom prst="rect">
            <a:avLst/>
          </a:prstGeom>
          <a:solidFill>
            <a:srgbClr val="E6AFA9"/>
          </a:solidFill>
          <a:ln w="12700">
            <a:miter lim="400000"/>
          </a:ln>
        </p:spPr>
        <p:txBody>
          <a:bodyPr lIns="45719" rIns="45719" anchor="ctr"/>
          <a:lstStyle/>
          <a:p>
            <a:pPr algn="ctr">
              <a:defRPr>
                <a:solidFill>
                  <a:srgbClr val="FFFFFF"/>
                </a:solidFill>
              </a:defRPr>
            </a:pPr>
          </a:p>
        </p:txBody>
      </p:sp>
      <p:sp>
        <p:nvSpPr>
          <p:cNvPr id="18" name="Shape 18"/>
          <p:cNvSpPr/>
          <p:nvPr/>
        </p:nvSpPr>
        <p:spPr>
          <a:xfrm>
            <a:off x="62931" y="2976648"/>
            <a:ext cx="9021537" cy="110533"/>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9" name="Shape 19"/>
          <p:cNvSpPr/>
          <p:nvPr>
            <p:ph type="title"/>
          </p:nvPr>
        </p:nvSpPr>
        <p:spPr>
          <a:xfrm>
            <a:off x="457200" y="1505929"/>
            <a:ext cx="8229600" cy="1470026"/>
          </a:xfrm>
          <a:prstGeom prst="rect">
            <a:avLst/>
          </a:prstGeom>
        </p:spPr>
        <p:txBody>
          <a:bodyPr anchor="ctr"/>
          <a:lstStyle>
            <a:lvl1pPr algn="ctr">
              <a:defRPr>
                <a:solidFill>
                  <a:srgbClr val="FFFFFF"/>
                </a:solidFill>
              </a:defRPr>
            </a:lvl1pPr>
          </a:lstStyle>
          <a:p>
            <a:pPr/>
            <a:r>
              <a:t>Title Text</a:t>
            </a:r>
          </a:p>
        </p:txBody>
      </p:sp>
      <p:sp>
        <p:nvSpPr>
          <p:cNvPr id="20" name="Shape 2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ítulo y texto vertical">
    <p:spTree>
      <p:nvGrpSpPr>
        <p:cNvPr id="1" name=""/>
        <p:cNvGrpSpPr/>
        <p:nvPr/>
      </p:nvGrpSpPr>
      <p:grpSpPr>
        <a:xfrm>
          <a:off x="0" y="0"/>
          <a:ext cx="0" cy="0"/>
          <a:chOff x="0" y="0"/>
          <a:chExt cx="0" cy="0"/>
        </a:xfrm>
      </p:grpSpPr>
      <p:sp>
        <p:nvSpPr>
          <p:cNvPr id="108" name="Shape 108"/>
          <p:cNvSpPr/>
          <p:nvPr>
            <p:ph type="title"/>
          </p:nvPr>
        </p:nvSpPr>
        <p:spPr>
          <a:prstGeom prst="rect">
            <a:avLst/>
          </a:prstGeom>
        </p:spPr>
        <p:txBody>
          <a:bodyPr/>
          <a:lstStyle/>
          <a:p>
            <a:pPr/>
            <a:r>
              <a:t>Title Text</a:t>
            </a:r>
          </a:p>
        </p:txBody>
      </p:sp>
      <p:sp>
        <p:nvSpPr>
          <p:cNvPr id="109" name="Shape 10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ítulo vertical y texto">
    <p:spTree>
      <p:nvGrpSpPr>
        <p:cNvPr id="1" name=""/>
        <p:cNvGrpSpPr/>
        <p:nvPr/>
      </p:nvGrpSpPr>
      <p:grpSpPr>
        <a:xfrm>
          <a:off x="0" y="0"/>
          <a:ext cx="0" cy="0"/>
          <a:chOff x="0" y="0"/>
          <a:chExt cx="0" cy="0"/>
        </a:xfrm>
      </p:grpSpPr>
      <p:sp>
        <p:nvSpPr>
          <p:cNvPr id="117" name="Shape 117"/>
          <p:cNvSpPr/>
          <p:nvPr>
            <p:ph type="title"/>
          </p:nvPr>
        </p:nvSpPr>
        <p:spPr>
          <a:xfrm>
            <a:off x="6629400" y="274640"/>
            <a:ext cx="2011680" cy="5851526"/>
          </a:xfrm>
          <a:prstGeom prst="rect">
            <a:avLst/>
          </a:prstGeom>
        </p:spPr>
        <p:txBody>
          <a:bodyPr/>
          <a:lstStyle/>
          <a:p>
            <a:pPr/>
            <a:r>
              <a:t>Title Text</a:t>
            </a:r>
          </a:p>
        </p:txBody>
      </p:sp>
      <p:sp>
        <p:nvSpPr>
          <p:cNvPr id="118" name="Shape 118"/>
          <p:cNvSpPr/>
          <p:nvPr>
            <p:ph type="body" idx="1"/>
          </p:nvPr>
        </p:nvSpPr>
        <p:spPr>
          <a:xfrm>
            <a:off x="914400" y="274639"/>
            <a:ext cx="55626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hape 11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ítulo y objetos">
    <p:spTree>
      <p:nvGrpSpPr>
        <p:cNvPr id="1" name=""/>
        <p:cNvGrpSpPr/>
        <p:nvPr/>
      </p:nvGrpSpPr>
      <p:grpSpPr>
        <a:xfrm>
          <a:off x="0" y="0"/>
          <a:ext cx="0" cy="0"/>
          <a:chOff x="0" y="0"/>
          <a:chExt cx="0" cy="0"/>
        </a:xfrm>
      </p:grpSpPr>
      <p:sp>
        <p:nvSpPr>
          <p:cNvPr id="126" name="Shape 126"/>
          <p:cNvSpPr/>
          <p:nvPr>
            <p:ph type="title"/>
          </p:nvPr>
        </p:nvSpPr>
        <p:spPr>
          <a:xfrm>
            <a:off x="457200" y="274638"/>
            <a:ext cx="8229600" cy="1143001"/>
          </a:xfrm>
          <a:prstGeom prst="rect">
            <a:avLst/>
          </a:prstGeom>
        </p:spPr>
        <p:txBody>
          <a:bodyPr anchor="ctr"/>
          <a:lstStyle>
            <a:lvl1pPr algn="ctr">
              <a:defRPr sz="4400">
                <a:solidFill>
                  <a:srgbClr val="000000"/>
                </a:solidFill>
                <a:latin typeface="+mj-lt"/>
                <a:ea typeface="+mj-ea"/>
                <a:cs typeface="+mj-cs"/>
                <a:sym typeface="Calibri"/>
              </a:defRPr>
            </a:lvl1pPr>
          </a:lstStyle>
          <a:p>
            <a:pPr/>
            <a:r>
              <a:t>Title Text</a:t>
            </a:r>
          </a:p>
        </p:txBody>
      </p:sp>
      <p:sp>
        <p:nvSpPr>
          <p:cNvPr id="127" name="Shape 127"/>
          <p:cNvSpPr/>
          <p:nvPr>
            <p:ph type="body" idx="1"/>
          </p:nvPr>
        </p:nvSpPr>
        <p:spPr>
          <a:xfrm>
            <a:off x="457200" y="1600200"/>
            <a:ext cx="8229600" cy="4525963"/>
          </a:xfrm>
          <a:prstGeom prst="rect">
            <a:avLst/>
          </a:prstGeom>
        </p:spPr>
        <p:txBody>
          <a:bodyPr/>
          <a:lstStyle>
            <a:lvl1pPr marL="342900" indent="-342900">
              <a:spcBef>
                <a:spcPts val="700"/>
              </a:spcBef>
              <a:buClrTx/>
              <a:buSzPct val="100000"/>
              <a:buFont typeface="Arial"/>
              <a:buChar char="•"/>
              <a:defRPr sz="3200">
                <a:latin typeface="+mj-lt"/>
                <a:ea typeface="+mj-ea"/>
                <a:cs typeface="+mj-cs"/>
                <a:sym typeface="Calibri"/>
              </a:defRPr>
            </a:lvl1pPr>
            <a:lvl2pPr marL="783771" indent="-326571">
              <a:spcBef>
                <a:spcPts val="700"/>
              </a:spcBef>
              <a:buClrTx/>
              <a:buSzPct val="100000"/>
              <a:buFont typeface="Arial"/>
              <a:buChar char="–"/>
              <a:defRPr sz="3200">
                <a:latin typeface="+mj-lt"/>
                <a:ea typeface="+mj-ea"/>
                <a:cs typeface="+mj-cs"/>
                <a:sym typeface="Calibri"/>
              </a:defRPr>
            </a:lvl2pPr>
            <a:lvl3pPr marL="1219200" indent="-304800">
              <a:spcBef>
                <a:spcPts val="700"/>
              </a:spcBef>
              <a:buClrTx/>
              <a:buSzPct val="100000"/>
              <a:buFont typeface="Arial"/>
              <a:buChar char="•"/>
              <a:defRPr sz="3200">
                <a:latin typeface="+mj-lt"/>
                <a:ea typeface="+mj-ea"/>
                <a:cs typeface="+mj-cs"/>
                <a:sym typeface="Calibri"/>
              </a:defRPr>
            </a:lvl3pPr>
            <a:lvl4pPr marL="1737360" indent="-365760">
              <a:spcBef>
                <a:spcPts val="700"/>
              </a:spcBef>
              <a:buClrTx/>
              <a:buSzPct val="100000"/>
              <a:buFont typeface="Arial"/>
              <a:buChar char="–"/>
              <a:defRPr sz="3200">
                <a:latin typeface="+mj-lt"/>
                <a:ea typeface="+mj-ea"/>
                <a:cs typeface="+mj-cs"/>
                <a:sym typeface="Calibri"/>
              </a:defRPr>
            </a:lvl4pPr>
            <a:lvl5pPr marL="2194560" indent="-365760">
              <a:spcBef>
                <a:spcPts val="700"/>
              </a:spcBef>
              <a:buClrTx/>
              <a:buFont typeface="Arial"/>
              <a:buChar char="»"/>
              <a:defRPr sz="3200">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8" name="Shape 128"/>
          <p:cNvSpPr/>
          <p:nvPr>
            <p:ph type="sldNum" sz="quarter" idx="2"/>
          </p:nvPr>
        </p:nvSpPr>
        <p:spPr>
          <a:xfrm>
            <a:off x="8422818" y="6404292"/>
            <a:ext cx="263983" cy="269241"/>
          </a:xfrm>
          <a:prstGeom prst="rect">
            <a:avLst/>
          </a:prstGeom>
          <a:noFill/>
        </p:spPr>
        <p:txBody>
          <a:bodyPr wrap="none" lIns="45719" tIns="45719" rIns="45719" bIns="45719"/>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En blanco">
    <p:spTree>
      <p:nvGrpSpPr>
        <p:cNvPr id="1" name=""/>
        <p:cNvGrpSpPr/>
        <p:nvPr/>
      </p:nvGrpSpPr>
      <p:grpSpPr>
        <a:xfrm>
          <a:off x="0" y="0"/>
          <a:ext cx="0" cy="0"/>
          <a:chOff x="0" y="0"/>
          <a:chExt cx="0" cy="0"/>
        </a:xfrm>
      </p:grpSpPr>
      <p:sp>
        <p:nvSpPr>
          <p:cNvPr id="135" name="Shape 135"/>
          <p:cNvSpPr/>
          <p:nvPr>
            <p:ph type="sldNum" sz="quarter" idx="2"/>
          </p:nvPr>
        </p:nvSpPr>
        <p:spPr>
          <a:xfrm>
            <a:off x="8422818" y="6404292"/>
            <a:ext cx="263983" cy="269241"/>
          </a:xfrm>
          <a:prstGeom prst="rect">
            <a:avLst/>
          </a:prstGeom>
          <a:noFill/>
        </p:spPr>
        <p:txBody>
          <a:bodyPr wrap="none" lIns="45719" tIns="45719" rIns="45719" bIns="45719"/>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Sólo el título">
    <p:spTree>
      <p:nvGrpSpPr>
        <p:cNvPr id="1" name=""/>
        <p:cNvGrpSpPr/>
        <p:nvPr/>
      </p:nvGrpSpPr>
      <p:grpSpPr>
        <a:xfrm>
          <a:off x="0" y="0"/>
          <a:ext cx="0" cy="0"/>
          <a:chOff x="0" y="0"/>
          <a:chExt cx="0" cy="0"/>
        </a:xfrm>
      </p:grpSpPr>
      <p:sp>
        <p:nvSpPr>
          <p:cNvPr id="142" name="Shape 142"/>
          <p:cNvSpPr/>
          <p:nvPr>
            <p:ph type="title"/>
          </p:nvPr>
        </p:nvSpPr>
        <p:spPr>
          <a:xfrm>
            <a:off x="457200" y="274638"/>
            <a:ext cx="8229600" cy="1143001"/>
          </a:xfrm>
          <a:prstGeom prst="rect">
            <a:avLst/>
          </a:prstGeom>
        </p:spPr>
        <p:txBody>
          <a:bodyPr anchor="ctr"/>
          <a:lstStyle>
            <a:lvl1pPr algn="ctr">
              <a:defRPr sz="4400">
                <a:solidFill>
                  <a:srgbClr val="000000"/>
                </a:solidFill>
                <a:latin typeface="+mj-lt"/>
                <a:ea typeface="+mj-ea"/>
                <a:cs typeface="+mj-cs"/>
                <a:sym typeface="Calibri"/>
              </a:defRPr>
            </a:lvl1pPr>
          </a:lstStyle>
          <a:p>
            <a:pPr/>
            <a:r>
              <a:t>Title Text</a:t>
            </a:r>
          </a:p>
        </p:txBody>
      </p:sp>
      <p:sp>
        <p:nvSpPr>
          <p:cNvPr id="143" name="Shape 143"/>
          <p:cNvSpPr/>
          <p:nvPr>
            <p:ph type="sldNum" sz="quarter" idx="2"/>
          </p:nvPr>
        </p:nvSpPr>
        <p:spPr>
          <a:xfrm>
            <a:off x="8422818" y="6404292"/>
            <a:ext cx="263983" cy="269241"/>
          </a:xfrm>
          <a:prstGeom prst="rect">
            <a:avLst/>
          </a:prstGeom>
          <a:noFill/>
        </p:spPr>
        <p:txBody>
          <a:bodyPr wrap="none" lIns="45719" tIns="45719" rIns="45719" bIns="45719"/>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Dos objetos">
    <p:spTree>
      <p:nvGrpSpPr>
        <p:cNvPr id="1" name=""/>
        <p:cNvGrpSpPr/>
        <p:nvPr/>
      </p:nvGrpSpPr>
      <p:grpSpPr>
        <a:xfrm>
          <a:off x="0" y="0"/>
          <a:ext cx="0" cy="0"/>
          <a:chOff x="0" y="0"/>
          <a:chExt cx="0" cy="0"/>
        </a:xfrm>
      </p:grpSpPr>
      <p:sp>
        <p:nvSpPr>
          <p:cNvPr id="150" name="Shape 150"/>
          <p:cNvSpPr/>
          <p:nvPr>
            <p:ph type="title"/>
          </p:nvPr>
        </p:nvSpPr>
        <p:spPr>
          <a:xfrm>
            <a:off x="457200" y="274638"/>
            <a:ext cx="8229600" cy="1143001"/>
          </a:xfrm>
          <a:prstGeom prst="rect">
            <a:avLst/>
          </a:prstGeom>
        </p:spPr>
        <p:txBody>
          <a:bodyPr anchor="ctr"/>
          <a:lstStyle>
            <a:lvl1pPr algn="ctr">
              <a:defRPr sz="4400">
                <a:solidFill>
                  <a:srgbClr val="000000"/>
                </a:solidFill>
                <a:latin typeface="+mj-lt"/>
                <a:ea typeface="+mj-ea"/>
                <a:cs typeface="+mj-cs"/>
                <a:sym typeface="Calibri"/>
              </a:defRPr>
            </a:lvl1pPr>
          </a:lstStyle>
          <a:p>
            <a:pPr/>
            <a:r>
              <a:t>Title Text</a:t>
            </a:r>
          </a:p>
        </p:txBody>
      </p:sp>
      <p:sp>
        <p:nvSpPr>
          <p:cNvPr id="151" name="Shape 151"/>
          <p:cNvSpPr/>
          <p:nvPr>
            <p:ph type="body" sz="half" idx="1"/>
          </p:nvPr>
        </p:nvSpPr>
        <p:spPr>
          <a:xfrm>
            <a:off x="457200" y="1600200"/>
            <a:ext cx="4038600" cy="4525963"/>
          </a:xfrm>
          <a:prstGeom prst="rect">
            <a:avLst/>
          </a:prstGeom>
        </p:spPr>
        <p:txBody>
          <a:bodyPr/>
          <a:lstStyle>
            <a:lvl1pPr marL="342900" indent="-342900">
              <a:spcBef>
                <a:spcPts val="600"/>
              </a:spcBef>
              <a:buClrTx/>
              <a:buSzPct val="100000"/>
              <a:buFont typeface="Arial"/>
              <a:buChar char="•"/>
              <a:defRPr sz="2800">
                <a:latin typeface="+mj-lt"/>
                <a:ea typeface="+mj-ea"/>
                <a:cs typeface="+mj-cs"/>
                <a:sym typeface="Calibri"/>
              </a:defRPr>
            </a:lvl1pPr>
            <a:lvl2pPr marL="790575" indent="-333375">
              <a:spcBef>
                <a:spcPts val="600"/>
              </a:spcBef>
              <a:buClrTx/>
              <a:buSzPct val="100000"/>
              <a:buFont typeface="Arial"/>
              <a:buChar char="–"/>
              <a:defRPr sz="2800">
                <a:latin typeface="+mj-lt"/>
                <a:ea typeface="+mj-ea"/>
                <a:cs typeface="+mj-cs"/>
                <a:sym typeface="Calibri"/>
              </a:defRPr>
            </a:lvl2pPr>
            <a:lvl3pPr marL="1234439" indent="-320039">
              <a:spcBef>
                <a:spcPts val="600"/>
              </a:spcBef>
              <a:buClrTx/>
              <a:buSzPct val="100000"/>
              <a:buFont typeface="Arial"/>
              <a:buChar char="•"/>
              <a:defRPr sz="2800">
                <a:latin typeface="+mj-lt"/>
                <a:ea typeface="+mj-ea"/>
                <a:cs typeface="+mj-cs"/>
                <a:sym typeface="Calibri"/>
              </a:defRPr>
            </a:lvl3pPr>
            <a:lvl4pPr marL="1727200" indent="-355600">
              <a:spcBef>
                <a:spcPts val="600"/>
              </a:spcBef>
              <a:buClrTx/>
              <a:buSzPct val="100000"/>
              <a:buFont typeface="Arial"/>
              <a:buChar char="–"/>
              <a:defRPr sz="2800">
                <a:latin typeface="+mj-lt"/>
                <a:ea typeface="+mj-ea"/>
                <a:cs typeface="+mj-cs"/>
                <a:sym typeface="Calibri"/>
              </a:defRPr>
            </a:lvl4pPr>
            <a:lvl5pPr marL="2184400" indent="-355600">
              <a:spcBef>
                <a:spcPts val="600"/>
              </a:spcBef>
              <a:buClrTx/>
              <a:buFont typeface="Arial"/>
              <a:buChar char="»"/>
              <a:defRPr sz="2800">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2" name="Shape 152"/>
          <p:cNvSpPr/>
          <p:nvPr>
            <p:ph type="sldNum" sz="quarter" idx="2"/>
          </p:nvPr>
        </p:nvSpPr>
        <p:spPr>
          <a:xfrm>
            <a:off x="8422818" y="6404292"/>
            <a:ext cx="263983" cy="269241"/>
          </a:xfrm>
          <a:prstGeom prst="rect">
            <a:avLst/>
          </a:prstGeom>
          <a:noFill/>
        </p:spPr>
        <p:txBody>
          <a:bodyPr wrap="none" lIns="45719" tIns="45719" rIns="45719" bIns="45719"/>
          <a:lstStyle>
            <a:lvl1pPr algn="r">
              <a:defRPr sz="1200">
                <a:solidFill>
                  <a:srgbClr val="888888"/>
                </a:solidFill>
                <a:latin typeface="+mj-lt"/>
                <a:ea typeface="+mj-ea"/>
                <a:cs typeface="+mj-cs"/>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ítulo y objeto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 name="Shape 159"/>
          <p:cNvSpPr/>
          <p:nvPr>
            <p:ph type="title"/>
          </p:nvPr>
        </p:nvSpPr>
        <p:spPr>
          <a:xfrm>
            <a:off x="0" y="343646"/>
            <a:ext cx="6618941" cy="642472"/>
          </a:xfrm>
          <a:prstGeom prst="rect">
            <a:avLst/>
          </a:prstGeom>
          <a:solidFill>
            <a:srgbClr val="2C7C9F">
              <a:alpha val="79000"/>
            </a:srgbClr>
          </a:solidFill>
          <a:ln w="31750">
            <a:solidFill>
              <a:srgbClr val="FFFFFF"/>
            </a:solidFill>
            <a:round/>
          </a:ln>
        </p:spPr>
        <p:txBody>
          <a:bodyPr anchor="ctr"/>
          <a:lstStyle>
            <a:lvl1pPr algn="ctr">
              <a:defRPr>
                <a:ln w="18415">
                  <a:solidFill>
                    <a:srgbClr val="FFFFFF"/>
                  </a:solidFill>
                </a:ln>
                <a:solidFill>
                  <a:srgbClr val="FFFFFF"/>
                </a:solidFill>
                <a:effectLst>
                  <a:outerShdw sx="100000" sy="100000" kx="0" ky="0" algn="b" rotWithShape="0" blurRad="63500" dist="0" dir="3600000">
                    <a:srgbClr val="000000">
                      <a:alpha val="70000"/>
                    </a:srgbClr>
                  </a:outerShdw>
                </a:effectLst>
                <a:latin typeface="News Gothic MT"/>
                <a:ea typeface="News Gothic MT"/>
                <a:cs typeface="News Gothic MT"/>
                <a:sym typeface="News Gothic MT"/>
              </a:defRPr>
            </a:lvl1pPr>
          </a:lstStyle>
          <a:p>
            <a:pPr/>
            <a:r>
              <a:t>Title Text</a:t>
            </a:r>
          </a:p>
        </p:txBody>
      </p:sp>
      <p:sp>
        <p:nvSpPr>
          <p:cNvPr id="160" name="Shape 160"/>
          <p:cNvSpPr/>
          <p:nvPr>
            <p:ph type="body" idx="1"/>
          </p:nvPr>
        </p:nvSpPr>
        <p:spPr>
          <a:xfrm>
            <a:off x="549275" y="1135529"/>
            <a:ext cx="8042276" cy="4808073"/>
          </a:xfrm>
          <a:prstGeom prst="rect">
            <a:avLst/>
          </a:prstGeom>
        </p:spPr>
        <p:txBody>
          <a:bodyPr/>
          <a:lstStyle>
            <a:lvl1pPr marL="349250" indent="-349250">
              <a:spcBef>
                <a:spcPts val="2000"/>
              </a:spcBef>
              <a:buClr>
                <a:srgbClr val="6FB7D7"/>
              </a:buClr>
              <a:buSzPct val="110000"/>
              <a:defRPr sz="2400">
                <a:solidFill>
                  <a:srgbClr val="595959"/>
                </a:solidFill>
                <a:latin typeface="News Gothic MT"/>
                <a:ea typeface="News Gothic MT"/>
                <a:cs typeface="News Gothic MT"/>
                <a:sym typeface="News Gothic MT"/>
              </a:defRPr>
            </a:lvl1pPr>
            <a:lvl2pPr marL="716395" indent="-367145">
              <a:spcBef>
                <a:spcPts val="2000"/>
              </a:spcBef>
              <a:buClr>
                <a:srgbClr val="6FB7D7"/>
              </a:buClr>
              <a:buSzPct val="110000"/>
              <a:defRPr sz="2400">
                <a:solidFill>
                  <a:srgbClr val="595959"/>
                </a:solidFill>
                <a:latin typeface="News Gothic MT"/>
                <a:ea typeface="News Gothic MT"/>
                <a:cs typeface="News Gothic MT"/>
                <a:sym typeface="News Gothic MT"/>
              </a:defRPr>
            </a:lvl2pPr>
            <a:lvl3pPr marL="1024889" indent="-339089">
              <a:spcBef>
                <a:spcPts val="2000"/>
              </a:spcBef>
              <a:buClr>
                <a:srgbClr val="6FB7D7"/>
              </a:buClr>
              <a:buSzPct val="110000"/>
              <a:defRPr sz="2400">
                <a:solidFill>
                  <a:srgbClr val="595959"/>
                </a:solidFill>
                <a:latin typeface="News Gothic MT"/>
                <a:ea typeface="News Gothic MT"/>
                <a:cs typeface="News Gothic MT"/>
                <a:sym typeface="News Gothic MT"/>
              </a:defRPr>
            </a:lvl3pPr>
            <a:lvl4pPr marL="1362075" indent="-393700">
              <a:spcBef>
                <a:spcPts val="2000"/>
              </a:spcBef>
              <a:buClr>
                <a:srgbClr val="6FB7D7"/>
              </a:buClr>
              <a:buSzPct val="110000"/>
              <a:defRPr sz="2400">
                <a:solidFill>
                  <a:srgbClr val="595959"/>
                </a:solidFill>
                <a:latin typeface="News Gothic MT"/>
                <a:ea typeface="News Gothic MT"/>
                <a:cs typeface="News Gothic MT"/>
                <a:sym typeface="News Gothic MT"/>
              </a:defRPr>
            </a:lvl4pPr>
            <a:lvl5pPr marL="1640416" indent="-376766">
              <a:spcBef>
                <a:spcPts val="2000"/>
              </a:spcBef>
              <a:buClr>
                <a:srgbClr val="6FB7D7"/>
              </a:buClr>
              <a:buSzPct val="110000"/>
              <a:buChar char="●"/>
              <a:defRPr sz="2400">
                <a:solidFill>
                  <a:srgbClr val="595959"/>
                </a:solidFill>
                <a:latin typeface="News Gothic MT"/>
                <a:ea typeface="News Gothic MT"/>
                <a:cs typeface="News Gothic MT"/>
                <a:sym typeface="News Gothic MT"/>
              </a:defRPr>
            </a:lvl5pPr>
          </a:lstStyle>
          <a:p>
            <a:pPr/>
            <a:r>
              <a:t>Body Level One</a:t>
            </a:r>
          </a:p>
          <a:p>
            <a:pPr lvl="1"/>
            <a:r>
              <a:t>Body Level Two</a:t>
            </a:r>
          </a:p>
          <a:p>
            <a:pPr lvl="2"/>
            <a:r>
              <a:t>Body Level Three</a:t>
            </a:r>
          </a:p>
          <a:p>
            <a:pPr lvl="3"/>
            <a:r>
              <a:t>Body Level Four</a:t>
            </a:r>
          </a:p>
          <a:p>
            <a:pPr lvl="4"/>
            <a:r>
              <a:t>Body Level Five</a:t>
            </a:r>
          </a:p>
        </p:txBody>
      </p:sp>
      <p:sp>
        <p:nvSpPr>
          <p:cNvPr id="161" name="Shape 161"/>
          <p:cNvSpPr/>
          <p:nvPr>
            <p:ph type="sldNum" sz="quarter" idx="2"/>
          </p:nvPr>
        </p:nvSpPr>
        <p:spPr>
          <a:xfrm>
            <a:off x="8275820" y="6139460"/>
            <a:ext cx="612687" cy="637541"/>
          </a:xfrm>
          <a:prstGeom prst="rect">
            <a:avLst/>
          </a:prstGeom>
          <a:noFill/>
        </p:spPr>
        <p:txBody>
          <a:bodyPr wrap="none" lIns="45719" tIns="45719" rIns="45719" bIns="45719"/>
          <a:lstStyle>
            <a:lvl1pPr algn="r">
              <a:defRPr sz="3600">
                <a:latin typeface="News Gothic MT"/>
                <a:ea typeface="News Gothic MT"/>
                <a:cs typeface="News Gothic MT"/>
                <a:sym typeface="News Gothic M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ítulo y objetos">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a:r>
              <a:t>Title Text</a:t>
            </a:r>
          </a:p>
        </p:txBody>
      </p:sp>
      <p:sp>
        <p:nvSpPr>
          <p:cNvPr id="28" name="Shape 2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Encabezado de sección">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36" name="Shape 36"/>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7" name="Shape 37"/>
          <p:cNvSpPr/>
          <p:nvPr/>
        </p:nvSpPr>
        <p:spPr>
          <a:xfrm>
            <a:off x="65313" y="69755"/>
            <a:ext cx="9013373" cy="6692201"/>
          </a:xfrm>
          <a:prstGeom prst="roundRect">
            <a:avLst>
              <a:gd name="adj" fmla="val 4929"/>
            </a:avLst>
          </a:prstGeom>
          <a:blipFill>
            <a:blip r:embed="rId2"/>
          </a:blipFill>
          <a:ln w="6350" cap="sq">
            <a:solidFill>
              <a:srgbClr val="000000"/>
            </a:solidFill>
          </a:ln>
        </p:spPr>
        <p:txBody>
          <a:bodyPr lIns="45719" rIns="45719" anchor="ctr"/>
          <a:lstStyle/>
          <a:p>
            <a:pPr algn="ctr">
              <a:defRPr>
                <a:solidFill>
                  <a:srgbClr val="FFFFFF"/>
                </a:solidFill>
              </a:defRPr>
            </a:pPr>
          </a:p>
        </p:txBody>
      </p:sp>
      <p:sp>
        <p:nvSpPr>
          <p:cNvPr id="38" name="Shape 38"/>
          <p:cNvSpPr/>
          <p:nvPr>
            <p:ph type="title"/>
          </p:nvPr>
        </p:nvSpPr>
        <p:spPr>
          <a:xfrm>
            <a:off x="722312" y="952500"/>
            <a:ext cx="7772401" cy="1362075"/>
          </a:xfrm>
          <a:prstGeom prst="rect">
            <a:avLst/>
          </a:prstGeom>
        </p:spPr>
        <p:txBody>
          <a:bodyPr/>
          <a:lstStyle/>
          <a:p>
            <a:pPr/>
            <a:r>
              <a:t>Title Text</a:t>
            </a:r>
          </a:p>
        </p:txBody>
      </p:sp>
      <p:sp>
        <p:nvSpPr>
          <p:cNvPr id="39" name="Shape 39"/>
          <p:cNvSpPr/>
          <p:nvPr>
            <p:ph type="body" sz="quarter" idx="1"/>
          </p:nvPr>
        </p:nvSpPr>
        <p:spPr>
          <a:xfrm>
            <a:off x="722312" y="2547938"/>
            <a:ext cx="7772401" cy="1338263"/>
          </a:xfrm>
          <a:prstGeom prst="rect">
            <a:avLst/>
          </a:prstGeom>
        </p:spPr>
        <p:txBody>
          <a:bodyPr/>
          <a:lstStyle>
            <a:lvl1pPr marL="0" indent="0">
              <a:buClrTx/>
              <a:buSzTx/>
              <a:buFontTx/>
              <a:buNone/>
              <a:defRPr sz="2400">
                <a:solidFill>
                  <a:srgbClr val="888888"/>
                </a:solidFill>
              </a:defRPr>
            </a:lvl1pPr>
            <a:lvl2pPr marL="0" indent="320040">
              <a:buClrTx/>
              <a:buSzTx/>
              <a:buFontTx/>
              <a:buNone/>
              <a:defRPr sz="2400">
                <a:solidFill>
                  <a:srgbClr val="888888"/>
                </a:solidFill>
              </a:defRPr>
            </a:lvl2pPr>
            <a:lvl3pPr marL="0" indent="594360">
              <a:buClrTx/>
              <a:buSzTx/>
              <a:buFontTx/>
              <a:buNone/>
              <a:defRPr sz="2400">
                <a:solidFill>
                  <a:srgbClr val="888888"/>
                </a:solidFill>
              </a:defRPr>
            </a:lvl3pPr>
            <a:lvl4pPr marL="0" indent="868680">
              <a:buClrTx/>
              <a:buSzTx/>
              <a:buFontTx/>
              <a:buNone/>
              <a:defRPr sz="2400">
                <a:solidFill>
                  <a:srgbClr val="888888"/>
                </a:solidFill>
              </a:defRPr>
            </a:lvl4pPr>
            <a:lvl5pPr marL="0" indent="1143000">
              <a:buClrTx/>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hape 40"/>
          <p:cNvSpPr/>
          <p:nvPr/>
        </p:nvSpPr>
        <p:spPr>
          <a:xfrm flipV="1">
            <a:off x="69412" y="2376829"/>
            <a:ext cx="9013515" cy="9144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41" name="Shape 41"/>
          <p:cNvSpPr/>
          <p:nvPr/>
        </p:nvSpPr>
        <p:spPr>
          <a:xfrm>
            <a:off x="69146" y="2341474"/>
            <a:ext cx="9013781" cy="45720"/>
          </a:xfrm>
          <a:prstGeom prst="rect">
            <a:avLst/>
          </a:prstGeom>
          <a:solidFill>
            <a:srgbClr val="E6AFA9"/>
          </a:solidFill>
          <a:ln w="12700">
            <a:miter lim="400000"/>
          </a:ln>
        </p:spPr>
        <p:txBody>
          <a:bodyPr lIns="45719" rIns="45719" anchor="ctr"/>
          <a:lstStyle/>
          <a:p>
            <a:pPr algn="ctr">
              <a:defRPr>
                <a:solidFill>
                  <a:srgbClr val="FFFFFF"/>
                </a:solidFill>
              </a:defRPr>
            </a:pPr>
          </a:p>
        </p:txBody>
      </p:sp>
      <p:sp>
        <p:nvSpPr>
          <p:cNvPr id="42" name="Shape 42"/>
          <p:cNvSpPr/>
          <p:nvPr/>
        </p:nvSpPr>
        <p:spPr>
          <a:xfrm>
            <a:off x="68305" y="2468879"/>
            <a:ext cx="9014623" cy="45721"/>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43" name="Shape 43"/>
          <p:cNvSpPr/>
          <p:nvPr>
            <p:ph type="sldNum" sz="quarter" idx="2"/>
          </p:nvPr>
        </p:nvSpPr>
        <p:spPr>
          <a:xfrm>
            <a:off x="146304" y="6338265"/>
            <a:ext cx="457201"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os objetos">
    <p:spTree>
      <p:nvGrpSpPr>
        <p:cNvPr id="1" name=""/>
        <p:cNvGrpSpPr/>
        <p:nvPr/>
      </p:nvGrpSpPr>
      <p:grpSpPr>
        <a:xfrm>
          <a:off x="0" y="0"/>
          <a:ext cx="0" cy="0"/>
          <a:chOff x="0" y="0"/>
          <a:chExt cx="0" cy="0"/>
        </a:xfrm>
      </p:grpSpPr>
      <p:sp>
        <p:nvSpPr>
          <p:cNvPr id="50" name="Shape 50"/>
          <p:cNvSpPr/>
          <p:nvPr>
            <p:ph type="title"/>
          </p:nvPr>
        </p:nvSpPr>
        <p:spPr>
          <a:prstGeom prst="rect">
            <a:avLst/>
          </a:prstGeom>
        </p:spPr>
        <p:txBody>
          <a:bodyPr/>
          <a:lstStyle/>
          <a:p>
            <a:pPr/>
            <a:r>
              <a:t>Title Text</a:t>
            </a:r>
          </a:p>
        </p:txBody>
      </p:sp>
      <p:sp>
        <p:nvSpPr>
          <p:cNvPr id="51" name="Shape 51"/>
          <p:cNvSpPr/>
          <p:nvPr>
            <p:ph type="body" sz="half" idx="1"/>
          </p:nvPr>
        </p:nvSpPr>
        <p:spPr>
          <a:xfrm>
            <a:off x="914400" y="1447800"/>
            <a:ext cx="3749041" cy="4572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2" name="Shape 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ación">
    <p:spTree>
      <p:nvGrpSpPr>
        <p:cNvPr id="1" name=""/>
        <p:cNvGrpSpPr/>
        <p:nvPr/>
      </p:nvGrpSpPr>
      <p:grpSpPr>
        <a:xfrm>
          <a:off x="0" y="0"/>
          <a:ext cx="0" cy="0"/>
          <a:chOff x="0" y="0"/>
          <a:chExt cx="0" cy="0"/>
        </a:xfrm>
      </p:grpSpPr>
      <p:sp>
        <p:nvSpPr>
          <p:cNvPr id="59" name="Shape 59"/>
          <p:cNvSpPr/>
          <p:nvPr>
            <p:ph type="title"/>
          </p:nvPr>
        </p:nvSpPr>
        <p:spPr>
          <a:xfrm>
            <a:off x="914400" y="273050"/>
            <a:ext cx="7772400" cy="1143000"/>
          </a:xfrm>
          <a:prstGeom prst="rect">
            <a:avLst/>
          </a:prstGeom>
        </p:spPr>
        <p:txBody>
          <a:bodyPr/>
          <a:lstStyle/>
          <a:p>
            <a:pPr/>
            <a:r>
              <a:t>Title Text</a:t>
            </a:r>
          </a:p>
        </p:txBody>
      </p:sp>
      <p:sp>
        <p:nvSpPr>
          <p:cNvPr id="60" name="Shape 60"/>
          <p:cNvSpPr/>
          <p:nvPr>
            <p:ph type="body" sz="quarter" idx="1"/>
          </p:nvPr>
        </p:nvSpPr>
        <p:spPr>
          <a:xfrm>
            <a:off x="914400" y="1447800"/>
            <a:ext cx="3733800" cy="762000"/>
          </a:xfrm>
          <a:prstGeom prst="rect">
            <a:avLst/>
          </a:prstGeom>
        </p:spPr>
        <p:txBody>
          <a:bodyPr anchor="b"/>
          <a:lstStyle>
            <a:lvl1pPr marL="0" indent="0">
              <a:buClrTx/>
              <a:buSzTx/>
              <a:buFontTx/>
              <a:buNone/>
              <a:defRPr b="1" sz="2400">
                <a:solidFill>
                  <a:schemeClr val="accent1"/>
                </a:solidFill>
                <a:latin typeface="Franklin Gothic Book"/>
                <a:ea typeface="Franklin Gothic Book"/>
                <a:cs typeface="Franklin Gothic Book"/>
                <a:sym typeface="Franklin Gothic Book"/>
              </a:defRPr>
            </a:lvl1pPr>
            <a:lvl2pPr marL="0" indent="320040">
              <a:buClrTx/>
              <a:buSzTx/>
              <a:buFontTx/>
              <a:buNone/>
              <a:defRPr b="1" sz="2400">
                <a:solidFill>
                  <a:schemeClr val="accent1"/>
                </a:solidFill>
                <a:latin typeface="Franklin Gothic Book"/>
                <a:ea typeface="Franklin Gothic Book"/>
                <a:cs typeface="Franklin Gothic Book"/>
                <a:sym typeface="Franklin Gothic Book"/>
              </a:defRPr>
            </a:lvl2pPr>
            <a:lvl3pPr marL="0" indent="594360">
              <a:buClrTx/>
              <a:buSzTx/>
              <a:buFontTx/>
              <a:buNone/>
              <a:defRPr b="1" sz="2400">
                <a:solidFill>
                  <a:schemeClr val="accent1"/>
                </a:solidFill>
                <a:latin typeface="Franklin Gothic Book"/>
                <a:ea typeface="Franklin Gothic Book"/>
                <a:cs typeface="Franklin Gothic Book"/>
                <a:sym typeface="Franklin Gothic Book"/>
              </a:defRPr>
            </a:lvl3pPr>
            <a:lvl4pPr marL="0" indent="868680">
              <a:buClrTx/>
              <a:buSzTx/>
              <a:buFontTx/>
              <a:buNone/>
              <a:defRPr b="1" sz="2400">
                <a:solidFill>
                  <a:schemeClr val="accent1"/>
                </a:solidFill>
                <a:latin typeface="Franklin Gothic Book"/>
                <a:ea typeface="Franklin Gothic Book"/>
                <a:cs typeface="Franklin Gothic Book"/>
                <a:sym typeface="Franklin Gothic Book"/>
              </a:defRPr>
            </a:lvl4pPr>
            <a:lvl5pPr marL="0" indent="1143000">
              <a:buClrTx/>
              <a:buSzTx/>
              <a:buFontTx/>
              <a:buNone/>
              <a:defRPr b="1" sz="2400">
                <a:solidFill>
                  <a:schemeClr val="accent1"/>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61" name="Shape 61"/>
          <p:cNvSpPr/>
          <p:nvPr>
            <p:ph type="body" sz="quarter" idx="13"/>
          </p:nvPr>
        </p:nvSpPr>
        <p:spPr>
          <a:xfrm>
            <a:off x="4953000" y="1447800"/>
            <a:ext cx="3733800" cy="762000"/>
          </a:xfrm>
          <a:prstGeom prst="rect">
            <a:avLst/>
          </a:prstGeom>
        </p:spPr>
        <p:txBody>
          <a:bodyPr anchor="b"/>
          <a:lstStyle/>
          <a:p>
            <a:pPr marL="0" indent="0">
              <a:buClrTx/>
              <a:buSzTx/>
              <a:buFontTx/>
              <a:buNone/>
              <a:defRPr b="1" sz="2400">
                <a:solidFill>
                  <a:schemeClr val="accent1"/>
                </a:solidFill>
                <a:latin typeface="Franklin Gothic Book"/>
                <a:ea typeface="Franklin Gothic Book"/>
                <a:cs typeface="Franklin Gothic Book"/>
                <a:sym typeface="Franklin Gothic Book"/>
              </a:defRPr>
            </a:pPr>
          </a:p>
        </p:txBody>
      </p:sp>
      <p:sp>
        <p:nvSpPr>
          <p:cNvPr id="62" name="Shape 6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Sólo el título">
    <p:spTree>
      <p:nvGrpSpPr>
        <p:cNvPr id="1" name=""/>
        <p:cNvGrpSpPr/>
        <p:nvPr/>
      </p:nvGrpSpPr>
      <p:grpSpPr>
        <a:xfrm>
          <a:off x="0" y="0"/>
          <a:ext cx="0" cy="0"/>
          <a:chOff x="0" y="0"/>
          <a:chExt cx="0" cy="0"/>
        </a:xfrm>
      </p:grpSpPr>
      <p:sp>
        <p:nvSpPr>
          <p:cNvPr id="69" name="Shape 69"/>
          <p:cNvSpPr/>
          <p:nvPr>
            <p:ph type="title"/>
          </p:nvPr>
        </p:nvSpPr>
        <p:spPr>
          <a:prstGeom prst="rect">
            <a:avLst/>
          </a:prstGeom>
        </p:spPr>
        <p:txBody>
          <a:bodyPr/>
          <a:lstStyle/>
          <a:p>
            <a:pPr/>
            <a:r>
              <a:t>Title Text</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En blanco">
    <p:spTree>
      <p:nvGrpSpPr>
        <p:cNvPr id="1" name=""/>
        <p:cNvGrpSpPr/>
        <p:nvPr/>
      </p:nvGrpSpPr>
      <p:grpSpPr>
        <a:xfrm>
          <a:off x="0" y="0"/>
          <a:ext cx="0" cy="0"/>
          <a:chOff x="0" y="0"/>
          <a:chExt cx="0" cy="0"/>
        </a:xfrm>
      </p:grpSpPr>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ido con título">
    <p:spTree>
      <p:nvGrpSpPr>
        <p:cNvPr id="1" name=""/>
        <p:cNvGrpSpPr/>
        <p:nvPr/>
      </p:nvGrpSpPr>
      <p:grpSpPr>
        <a:xfrm>
          <a:off x="0" y="0"/>
          <a:ext cx="0" cy="0"/>
          <a:chOff x="0" y="0"/>
          <a:chExt cx="0" cy="0"/>
        </a:xfrm>
      </p:grpSpPr>
      <p:sp>
        <p:nvSpPr>
          <p:cNvPr id="84" name="Shape 84"/>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85" name="Shape 85"/>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9" rIns="45719" anchor="ctr"/>
          <a:lstStyle/>
          <a:p>
            <a:pPr algn="ctr">
              <a:defRPr>
                <a:solidFill>
                  <a:srgbClr val="FFFFFF"/>
                </a:solidFill>
              </a:defRPr>
            </a:pPr>
          </a:p>
        </p:txBody>
      </p:sp>
      <p:sp>
        <p:nvSpPr>
          <p:cNvPr id="86" name="Shape 86"/>
          <p:cNvSpPr/>
          <p:nvPr>
            <p:ph type="title"/>
          </p:nvPr>
        </p:nvSpPr>
        <p:spPr>
          <a:xfrm>
            <a:off x="914400" y="273050"/>
            <a:ext cx="7772400" cy="1143000"/>
          </a:xfrm>
          <a:prstGeom prst="rect">
            <a:avLst/>
          </a:prstGeom>
        </p:spPr>
        <p:txBody>
          <a:bodyPr/>
          <a:lstStyle/>
          <a:p>
            <a:pPr/>
            <a:r>
              <a:t>Title Text</a:t>
            </a:r>
          </a:p>
        </p:txBody>
      </p:sp>
      <p:sp>
        <p:nvSpPr>
          <p:cNvPr id="87" name="Shape 87"/>
          <p:cNvSpPr/>
          <p:nvPr>
            <p:ph type="body" sz="quarter" idx="1"/>
          </p:nvPr>
        </p:nvSpPr>
        <p:spPr>
          <a:xfrm>
            <a:off x="914400" y="1600200"/>
            <a:ext cx="1905000" cy="4495800"/>
          </a:xfrm>
          <a:prstGeom prst="rect">
            <a:avLst/>
          </a:prstGeom>
        </p:spPr>
        <p:txBody>
          <a:bodyPr/>
          <a:lstStyle>
            <a:lvl1pPr marL="0" indent="0">
              <a:buClrTx/>
              <a:buSzTx/>
              <a:buFontTx/>
              <a:buNone/>
              <a:defRPr sz="1800"/>
            </a:lvl1pPr>
            <a:lvl2pPr marL="0" indent="320040">
              <a:buClrTx/>
              <a:buSzTx/>
              <a:buFontTx/>
              <a:buNone/>
              <a:defRPr sz="1800"/>
            </a:lvl2pPr>
            <a:lvl3pPr marL="0" indent="594360">
              <a:buClrTx/>
              <a:buSzTx/>
              <a:buFontTx/>
              <a:buNone/>
              <a:defRPr sz="1800"/>
            </a:lvl3pPr>
            <a:lvl4pPr marL="0" indent="868680">
              <a:buClrTx/>
              <a:buSzTx/>
              <a:buFontTx/>
              <a:buNone/>
              <a:defRPr sz="1800"/>
            </a:lvl4pPr>
            <a:lvl5pPr marL="0" indent="1143000">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88" name="Shape 8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Imagen con título">
    <p:spTree>
      <p:nvGrpSpPr>
        <p:cNvPr id="1" name=""/>
        <p:cNvGrpSpPr/>
        <p:nvPr/>
      </p:nvGrpSpPr>
      <p:grpSpPr>
        <a:xfrm>
          <a:off x="0" y="0"/>
          <a:ext cx="0" cy="0"/>
          <a:chOff x="0" y="0"/>
          <a:chExt cx="0" cy="0"/>
        </a:xfrm>
      </p:grpSpPr>
      <p:sp>
        <p:nvSpPr>
          <p:cNvPr id="95" name="Shape 95"/>
          <p:cNvSpPr/>
          <p:nvPr>
            <p:ph type="title"/>
          </p:nvPr>
        </p:nvSpPr>
        <p:spPr>
          <a:xfrm>
            <a:off x="914400" y="4900550"/>
            <a:ext cx="7315200" cy="522289"/>
          </a:xfrm>
          <a:prstGeom prst="rect">
            <a:avLst/>
          </a:prstGeom>
        </p:spPr>
        <p:txBody>
          <a:bodyPr anchor="ctr"/>
          <a:lstStyle>
            <a:lvl1pPr>
              <a:defRPr sz="2800"/>
            </a:lvl1pPr>
          </a:lstStyle>
          <a:p>
            <a:pPr/>
            <a:r>
              <a:t>Title Text</a:t>
            </a:r>
          </a:p>
        </p:txBody>
      </p:sp>
      <p:sp>
        <p:nvSpPr>
          <p:cNvPr id="96" name="Shape 96"/>
          <p:cNvSpPr/>
          <p:nvPr>
            <p:ph type="body" sz="quarter" idx="1"/>
          </p:nvPr>
        </p:nvSpPr>
        <p:spPr>
          <a:xfrm>
            <a:off x="914400" y="5445824"/>
            <a:ext cx="7315200" cy="685801"/>
          </a:xfrm>
          <a:prstGeom prst="rect">
            <a:avLst/>
          </a:prstGeom>
        </p:spPr>
        <p:txBody>
          <a:bodyPr/>
          <a:lstStyle>
            <a:lvl1pPr marL="0" indent="0">
              <a:buClrTx/>
              <a:buSzTx/>
              <a:buFontTx/>
              <a:buNone/>
              <a:defRPr sz="1600"/>
            </a:lvl1pPr>
            <a:lvl2pPr marL="624840" indent="-304800">
              <a:buClrTx/>
              <a:buFontTx/>
              <a:defRPr sz="1600"/>
            </a:lvl2pPr>
            <a:lvl3pPr marL="960120" indent="-365760">
              <a:buClrTx/>
              <a:buFontTx/>
              <a:defRPr sz="1600"/>
            </a:lvl3pPr>
            <a:lvl4pPr marL="1275080" indent="-406400">
              <a:buClrTx/>
              <a:buFontTx/>
              <a:defRPr sz="1600"/>
            </a:lvl4pPr>
            <a:lvl5pPr marL="1549400" indent="-406400">
              <a:buClrTx/>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nvSpPr>
        <p:spPr>
          <a:xfrm flipV="1">
            <a:off x="68306" y="4683554"/>
            <a:ext cx="9006842" cy="9144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98" name="Shape 98"/>
          <p:cNvSpPr/>
          <p:nvPr/>
        </p:nvSpPr>
        <p:spPr>
          <a:xfrm>
            <a:off x="68508" y="4650473"/>
            <a:ext cx="9006639" cy="45720"/>
          </a:xfrm>
          <a:prstGeom prst="rect">
            <a:avLst/>
          </a:prstGeom>
          <a:solidFill>
            <a:srgbClr val="E6AFA9"/>
          </a:solidFill>
          <a:ln w="12700">
            <a:miter lim="400000"/>
          </a:ln>
        </p:spPr>
        <p:txBody>
          <a:bodyPr lIns="45719" rIns="45719" anchor="ctr"/>
          <a:lstStyle/>
          <a:p>
            <a:pPr algn="ctr">
              <a:defRPr>
                <a:solidFill>
                  <a:srgbClr val="FFFFFF"/>
                </a:solidFill>
              </a:defRPr>
            </a:pPr>
          </a:p>
        </p:txBody>
      </p:sp>
      <p:sp>
        <p:nvSpPr>
          <p:cNvPr id="99" name="Shape 99"/>
          <p:cNvSpPr/>
          <p:nvPr/>
        </p:nvSpPr>
        <p:spPr>
          <a:xfrm>
            <a:off x="68509" y="4773224"/>
            <a:ext cx="9006639" cy="48808"/>
          </a:xfrm>
          <a:prstGeom prst="rect">
            <a:avLst/>
          </a:prstGeom>
          <a:solidFill>
            <a:schemeClr val="accent5"/>
          </a:solidFill>
          <a:ln w="12700">
            <a:miter lim="400000"/>
          </a:ln>
        </p:spPr>
        <p:txBody>
          <a:bodyPr lIns="45719" rIns="45719" anchor="ctr"/>
          <a:lstStyle/>
          <a:p>
            <a:pPr algn="ctr">
              <a:defRPr>
                <a:solidFill>
                  <a:srgbClr val="FFFFFF"/>
                </a:solidFill>
              </a:defRPr>
            </a:pPr>
          </a:p>
        </p:txBody>
      </p:sp>
      <p:sp>
        <p:nvSpPr>
          <p:cNvPr id="100" name="Shape 100"/>
          <p:cNvSpPr/>
          <p:nvPr>
            <p:ph type="pic" idx="13"/>
          </p:nvPr>
        </p:nvSpPr>
        <p:spPr>
          <a:xfrm>
            <a:off x="68307" y="66675"/>
            <a:ext cx="9001875" cy="4581525"/>
          </a:xfrm>
          <a:prstGeom prst="rect">
            <a:avLst/>
          </a:prstGeom>
          <a:ln w="6350">
            <a:solidFill>
              <a:srgbClr val="000000"/>
            </a:solidFill>
            <a:round/>
          </a:ln>
        </p:spPr>
        <p:txBody>
          <a:bodyPr lIns="91439" rIns="91439">
            <a:noAutofit/>
          </a:bodyPr>
          <a:lstStyle/>
          <a:p>
            <a:pPr/>
          </a:p>
        </p:txBody>
      </p:sp>
      <p:sp>
        <p:nvSpPr>
          <p:cNvPr id="101" name="Shape 101"/>
          <p:cNvSpPr/>
          <p:nvPr>
            <p:ph type="sldNum" sz="quarter" idx="2"/>
          </p:nvPr>
        </p:nvSpPr>
        <p:spPr>
          <a:xfrm>
            <a:off x="146304" y="6338265"/>
            <a:ext cx="457201"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 name="Shape 3"/>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9" rIns="45719" anchor="ctr"/>
          <a:lstStyle/>
          <a:p>
            <a:pPr algn="ctr">
              <a:defRPr>
                <a:solidFill>
                  <a:srgbClr val="FFFFFF"/>
                </a:solidFill>
              </a:defRPr>
            </a:pPr>
          </a:p>
        </p:txBody>
      </p:sp>
      <p:sp>
        <p:nvSpPr>
          <p:cNvPr id="4" name="Shape 4"/>
          <p:cNvSpPr/>
          <p:nvPr>
            <p:ph type="title"/>
          </p:nvPr>
        </p:nvSpPr>
        <p:spPr>
          <a:xfrm>
            <a:off x="914400" y="274638"/>
            <a:ext cx="77724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5" name="Shape 5"/>
          <p:cNvSpPr/>
          <p:nvPr>
            <p:ph type="body" idx="1"/>
          </p:nvPr>
        </p:nvSpPr>
        <p:spPr>
          <a:xfrm>
            <a:off x="914400" y="1447800"/>
            <a:ext cx="7772400" cy="45720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hape 6"/>
          <p:cNvSpPr/>
          <p:nvPr>
            <p:ph type="sldNum" sz="quarter" idx="2"/>
          </p:nvPr>
        </p:nvSpPr>
        <p:spPr>
          <a:xfrm>
            <a:off x="146304" y="6339789"/>
            <a:ext cx="457201" cy="198222"/>
          </a:xfrm>
          <a:prstGeom prst="rect">
            <a:avLst/>
          </a:prstGeom>
          <a:solidFill>
            <a:schemeClr val="accent1"/>
          </a:solidFill>
          <a:ln w="12700">
            <a:miter lim="400000"/>
          </a:ln>
        </p:spPr>
        <p:txBody>
          <a:bodyPr lIns="0" tIns="0" rIns="0" bIns="0" anchor="ctr">
            <a:spAutoFit/>
          </a:bodyPr>
          <a:lstStyle>
            <a:lvl1pPr algn="ctr">
              <a:defRPr sz="1400">
                <a:solidFill>
                  <a:srgbClr val="FFFFFF"/>
                </a:solidFill>
                <a:latin typeface="Franklin Gothic Book"/>
                <a:ea typeface="Franklin Gothic Book"/>
                <a:cs typeface="Franklin Gothic Book"/>
                <a:sym typeface="Franklin Gothic Boo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9pPr>
    </p:titleStyle>
    <p:bodyStyle>
      <a:lvl1pPr marL="274320" marR="0" indent="-274320" algn="l" defTabSz="914400" rtl="0" latinLnBrk="0">
        <a:lnSpc>
          <a:spcPct val="100000"/>
        </a:lnSpc>
        <a:spcBef>
          <a:spcPts val="500"/>
        </a:spcBef>
        <a:spcAft>
          <a:spcPts val="0"/>
        </a:spcAft>
        <a:buClr>
          <a:schemeClr val="accent1"/>
        </a:buClr>
        <a:buSzPct val="85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1pPr>
      <a:lvl2pPr marL="567690" marR="0" indent="-247650" algn="l" defTabSz="914400" rtl="0" latinLnBrk="0">
        <a:lnSpc>
          <a:spcPct val="100000"/>
        </a:lnSpc>
        <a:spcBef>
          <a:spcPts val="500"/>
        </a:spcBef>
        <a:spcAft>
          <a:spcPts val="0"/>
        </a:spcAft>
        <a:buClr>
          <a:schemeClr val="accent1"/>
        </a:buClr>
        <a:buSzPct val="85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2pPr>
      <a:lvl3pPr marL="891540" marR="0" indent="-297180" algn="l" defTabSz="914400" rtl="0" latinLnBrk="0">
        <a:lnSpc>
          <a:spcPct val="100000"/>
        </a:lnSpc>
        <a:spcBef>
          <a:spcPts val="500"/>
        </a:spcBef>
        <a:spcAft>
          <a:spcPts val="0"/>
        </a:spcAft>
        <a:buClr>
          <a:schemeClr val="accent1"/>
        </a:buClr>
        <a:buSzPct val="85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3pPr>
      <a:lvl4pPr marL="1165860" marR="0" indent="-297180" algn="l" defTabSz="914400" rtl="0" latinLnBrk="0">
        <a:lnSpc>
          <a:spcPct val="100000"/>
        </a:lnSpc>
        <a:spcBef>
          <a:spcPts val="500"/>
        </a:spcBef>
        <a:spcAft>
          <a:spcPts val="0"/>
        </a:spcAft>
        <a:buClr>
          <a:schemeClr val="accent1"/>
        </a:buClr>
        <a:buSzPct val="80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4pPr>
      <a:lvl5pPr marL="1440180" marR="0" indent="-297180" algn="l" defTabSz="914400" rtl="0" latinLnBrk="0">
        <a:lnSpc>
          <a:spcPct val="100000"/>
        </a:lnSpc>
        <a:spcBef>
          <a:spcPts val="500"/>
        </a:spcBef>
        <a:spcAft>
          <a:spcPts val="0"/>
        </a:spcAft>
        <a:buClr>
          <a:schemeClr val="accent1"/>
        </a:buClr>
        <a:buSzPct val="100000"/>
        <a:buFont typeface="Wingdings 2"/>
        <a:buChar char="o"/>
        <a:tabLst/>
        <a:defRPr b="0" baseline="0" cap="none" i="0" spc="0" strike="noStrike" sz="2600" u="none">
          <a:ln>
            <a:noFill/>
          </a:ln>
          <a:solidFill>
            <a:srgbClr val="000000"/>
          </a:solidFill>
          <a:uFillTx/>
          <a:latin typeface="Perpetua"/>
          <a:ea typeface="Perpetua"/>
          <a:cs typeface="Perpetua"/>
          <a:sym typeface="Perpetua"/>
        </a:defRPr>
      </a:lvl5pPr>
      <a:lvl6pPr marL="1747520" marR="0" indent="-330200" algn="l" defTabSz="914400" rtl="0" latinLnBrk="0">
        <a:lnSpc>
          <a:spcPct val="100000"/>
        </a:lnSpc>
        <a:spcBef>
          <a:spcPts val="500"/>
        </a:spcBef>
        <a:spcAft>
          <a:spcPts val="0"/>
        </a:spcAft>
        <a:buClr>
          <a:schemeClr val="accent1"/>
        </a:buClr>
        <a:buSzPct val="100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6pPr>
      <a:lvl7pPr marL="2021839" marR="0" indent="-330200" algn="l" defTabSz="914400" rtl="0" latinLnBrk="0">
        <a:lnSpc>
          <a:spcPct val="100000"/>
        </a:lnSpc>
        <a:spcBef>
          <a:spcPts val="500"/>
        </a:spcBef>
        <a:spcAft>
          <a:spcPts val="0"/>
        </a:spcAft>
        <a:buClr>
          <a:schemeClr val="accent1"/>
        </a:buClr>
        <a:buSzPct val="100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7pPr>
      <a:lvl8pPr marL="2296160" marR="0" indent="-330200" algn="l" defTabSz="914400" rtl="0" latinLnBrk="0">
        <a:lnSpc>
          <a:spcPct val="100000"/>
        </a:lnSpc>
        <a:spcBef>
          <a:spcPts val="500"/>
        </a:spcBef>
        <a:spcAft>
          <a:spcPts val="0"/>
        </a:spcAft>
        <a:buClr>
          <a:schemeClr val="accent1"/>
        </a:buClr>
        <a:buSzPct val="100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8pPr>
      <a:lvl9pPr marL="2570479" marR="0" indent="-330200" algn="l" defTabSz="914400" rtl="0" latinLnBrk="0">
        <a:lnSpc>
          <a:spcPct val="100000"/>
        </a:lnSpc>
        <a:spcBef>
          <a:spcPts val="500"/>
        </a:spcBef>
        <a:spcAft>
          <a:spcPts val="0"/>
        </a:spcAft>
        <a:buClr>
          <a:schemeClr val="accent1"/>
        </a:buClr>
        <a:buSzPct val="100000"/>
        <a:buFont typeface="Wingdings 2"/>
        <a:buChar char="•"/>
        <a:tabLst/>
        <a:defRPr b="0" baseline="0" cap="none" i="0" spc="0" strike="noStrike" sz="2600" u="none">
          <a:ln>
            <a:noFill/>
          </a:ln>
          <a:solidFill>
            <a:srgbClr val="000000"/>
          </a:solidFill>
          <a:uFillTx/>
          <a:latin typeface="Perpetua"/>
          <a:ea typeface="Perpetua"/>
          <a:cs typeface="Perpetua"/>
          <a:sym typeface="Perpetua"/>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s.wikipedia.org/wiki/LH" TargetMode="External"/><Relationship Id="rId3" Type="http://schemas.openxmlformats.org/officeDocument/2006/relationships/hyperlink" Target="http://es.wikipedia.org/wiki/FSH"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3.g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23.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27.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27.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3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gif"/></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32.png"/><Relationship Id="rId5" Type="http://schemas.openxmlformats.org/officeDocument/2006/relationships/image" Target="../media/image33.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ctrTitle"/>
          </p:nvPr>
        </p:nvSpPr>
        <p:spPr>
          <a:prstGeom prst="rect">
            <a:avLst/>
          </a:prstGeom>
        </p:spPr>
        <p:txBody>
          <a:bodyPr/>
          <a:lstStyle/>
          <a:p>
            <a:pPr/>
            <a:r>
              <a:t>ALTERACION DE LOS ANEXOS:</a:t>
            </a:r>
            <a:br/>
            <a:r>
              <a:t>PELO</a:t>
            </a:r>
          </a:p>
        </p:txBody>
      </p:sp>
      <p:pic>
        <p:nvPicPr>
          <p:cNvPr id="171" name="image2.jpg" descr="http://radio.capital.com.pe/mirandoalfuturo/files/2009/03/tarot_calvo.jpg"/>
          <p:cNvPicPr>
            <a:picLocks noChangeAspect="1"/>
          </p:cNvPicPr>
          <p:nvPr/>
        </p:nvPicPr>
        <p:blipFill>
          <a:blip r:embed="rId2">
            <a:extLst/>
          </a:blip>
          <a:stretch>
            <a:fillRect/>
          </a:stretch>
        </p:blipFill>
        <p:spPr>
          <a:xfrm>
            <a:off x="935030" y="3735385"/>
            <a:ext cx="1857389" cy="2192328"/>
          </a:xfrm>
          <a:prstGeom prst="rect">
            <a:avLst/>
          </a:prstGeom>
          <a:ln w="12700">
            <a:miter lim="400000"/>
          </a:ln>
        </p:spPr>
      </p:pic>
      <p:pic>
        <p:nvPicPr>
          <p:cNvPr id="172" name="image44.png"/>
          <p:cNvPicPr>
            <a:picLocks noChangeAspect="1"/>
          </p:cNvPicPr>
          <p:nvPr/>
        </p:nvPicPr>
        <p:blipFill>
          <a:blip r:embed="rId3">
            <a:extLst/>
          </a:blip>
          <a:stretch>
            <a:fillRect/>
          </a:stretch>
        </p:blipFill>
        <p:spPr>
          <a:xfrm>
            <a:off x="4927910" y="3284363"/>
            <a:ext cx="2857193" cy="2614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a:p>
        </p:txBody>
      </p:sp>
      <p:sp>
        <p:nvSpPr>
          <p:cNvPr id="203" name="Shape 203"/>
          <p:cNvSpPr/>
          <p:nvPr>
            <p:ph type="body" idx="1"/>
          </p:nvPr>
        </p:nvSpPr>
        <p:spPr>
          <a:prstGeom prst="rect">
            <a:avLst/>
          </a:prstGeom>
        </p:spPr>
        <p:txBody>
          <a:bodyPr/>
          <a:lstStyle/>
          <a:p>
            <a:pPr/>
          </a:p>
        </p:txBody>
      </p:sp>
      <p:pic>
        <p:nvPicPr>
          <p:cNvPr id="204" name="image7.png"/>
          <p:cNvPicPr>
            <a:picLocks noChangeAspect="1"/>
          </p:cNvPicPr>
          <p:nvPr/>
        </p:nvPicPr>
        <p:blipFill>
          <a:blip r:embed="rId2">
            <a:extLst/>
          </a:blip>
          <a:stretch>
            <a:fillRect/>
          </a:stretch>
        </p:blipFill>
        <p:spPr>
          <a:xfrm>
            <a:off x="500034" y="500042"/>
            <a:ext cx="4143405" cy="5786478"/>
          </a:xfrm>
          <a:prstGeom prst="rect">
            <a:avLst/>
          </a:prstGeom>
          <a:ln w="12700">
            <a:miter lim="400000"/>
          </a:ln>
        </p:spPr>
      </p:pic>
      <p:pic>
        <p:nvPicPr>
          <p:cNvPr id="205" name="image8.png"/>
          <p:cNvPicPr>
            <a:picLocks noChangeAspect="1"/>
          </p:cNvPicPr>
          <p:nvPr/>
        </p:nvPicPr>
        <p:blipFill>
          <a:blip r:embed="rId3">
            <a:extLst/>
          </a:blip>
          <a:stretch>
            <a:fillRect/>
          </a:stretch>
        </p:blipFill>
        <p:spPr>
          <a:xfrm>
            <a:off x="4572000" y="500042"/>
            <a:ext cx="4286280" cy="571504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pPr algn="ctr">
              <a:defRPr b="1">
                <a:solidFill>
                  <a:srgbClr val="C00000"/>
                </a:solidFill>
              </a:defRPr>
            </a:pPr>
            <a:r>
              <a:t>ALOPECIAS</a:t>
            </a:r>
            <a:r>
              <a:rPr b="0">
                <a:solidFill>
                  <a:srgbClr val="696464"/>
                </a:solidFill>
              </a:rPr>
              <a:t>:</a:t>
            </a:r>
          </a:p>
        </p:txBody>
      </p:sp>
      <p:sp>
        <p:nvSpPr>
          <p:cNvPr id="208" name="Shape 208"/>
          <p:cNvSpPr/>
          <p:nvPr>
            <p:ph type="body" sz="half" idx="1"/>
          </p:nvPr>
        </p:nvSpPr>
        <p:spPr>
          <a:xfrm>
            <a:off x="500034" y="1428736"/>
            <a:ext cx="5157798" cy="4572001"/>
          </a:xfrm>
          <a:prstGeom prst="rect">
            <a:avLst/>
          </a:prstGeom>
        </p:spPr>
        <p:txBody>
          <a:bodyPr/>
          <a:lstStyle>
            <a:lvl1pPr algn="just"/>
          </a:lstStyle>
          <a:p>
            <a:pPr/>
            <a:r>
              <a:t>En las mujeres con alopecia androgénica se puede encontrar una elevación de las concentraciones de andrógenos circula ntes acausa de una disfunción ovárica o suprarrenal. Cuando hay signos de virilización, como voz grave o agrandamiento del clítoris, debe valorarse la posibilidad de un tumor ovárico o suprarrenal.</a:t>
            </a:r>
          </a:p>
        </p:txBody>
      </p:sp>
      <p:pic>
        <p:nvPicPr>
          <p:cNvPr id="209" name="image9.jpg" descr="http://1.bp.blogspot.com/_-ZXW-qOLu_E/SRajf0FtrdI/AAAAAAAACW8/39lEnvuPwDc/s320/calvicie_femenina.30.jpg"/>
          <p:cNvPicPr>
            <a:picLocks noChangeAspect="1"/>
          </p:cNvPicPr>
          <p:nvPr/>
        </p:nvPicPr>
        <p:blipFill>
          <a:blip r:embed="rId2">
            <a:extLst/>
          </a:blip>
          <a:stretch>
            <a:fillRect/>
          </a:stretch>
        </p:blipFill>
        <p:spPr>
          <a:xfrm>
            <a:off x="5786446" y="1643049"/>
            <a:ext cx="3019426" cy="2066926"/>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a:p>
        </p:txBody>
      </p:sp>
      <p:sp>
        <p:nvSpPr>
          <p:cNvPr id="212" name="Shape 212"/>
          <p:cNvSpPr/>
          <p:nvPr>
            <p:ph type="body" idx="1"/>
          </p:nvPr>
        </p:nvSpPr>
        <p:spPr>
          <a:prstGeom prst="rect">
            <a:avLst/>
          </a:prstGeom>
        </p:spPr>
        <p:txBody>
          <a:bodyPr/>
          <a:lstStyle/>
          <a:p>
            <a:pPr/>
          </a:p>
        </p:txBody>
      </p:sp>
      <p:pic>
        <p:nvPicPr>
          <p:cNvPr id="213" name="image10.png"/>
          <p:cNvPicPr>
            <a:picLocks noChangeAspect="1"/>
          </p:cNvPicPr>
          <p:nvPr/>
        </p:nvPicPr>
        <p:blipFill>
          <a:blip r:embed="rId2">
            <a:extLst/>
          </a:blip>
          <a:stretch>
            <a:fillRect/>
          </a:stretch>
        </p:blipFill>
        <p:spPr>
          <a:xfrm>
            <a:off x="214281" y="500042"/>
            <a:ext cx="8768599" cy="3714776"/>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lvl1pPr algn="ctr">
              <a:defRPr b="1">
                <a:solidFill>
                  <a:srgbClr val="C00000"/>
                </a:solidFill>
              </a:defRPr>
            </a:lvl1pPr>
          </a:lstStyle>
          <a:p>
            <a:pPr/>
            <a:r>
              <a:t>ALOPECIAS</a:t>
            </a:r>
          </a:p>
        </p:txBody>
      </p:sp>
      <p:sp>
        <p:nvSpPr>
          <p:cNvPr id="216" name="Shape 216"/>
          <p:cNvSpPr/>
          <p:nvPr>
            <p:ph type="body" idx="1"/>
          </p:nvPr>
        </p:nvSpPr>
        <p:spPr>
          <a:prstGeom prst="rect">
            <a:avLst/>
          </a:prstGeom>
        </p:spPr>
        <p:txBody>
          <a:bodyPr/>
          <a:lstStyle/>
          <a:p>
            <a:pPr/>
          </a:p>
        </p:txBody>
      </p:sp>
      <p:pic>
        <p:nvPicPr>
          <p:cNvPr id="217" name="image11.png"/>
          <p:cNvPicPr>
            <a:picLocks noChangeAspect="1"/>
          </p:cNvPicPr>
          <p:nvPr/>
        </p:nvPicPr>
        <p:blipFill>
          <a:blip r:embed="rId2">
            <a:extLst/>
          </a:blip>
          <a:stretch>
            <a:fillRect/>
          </a:stretch>
        </p:blipFill>
        <p:spPr>
          <a:xfrm>
            <a:off x="500034" y="1357297"/>
            <a:ext cx="4000528" cy="5072100"/>
          </a:xfrm>
          <a:prstGeom prst="rect">
            <a:avLst/>
          </a:prstGeom>
          <a:ln w="12700">
            <a:miter lim="400000"/>
          </a:ln>
        </p:spPr>
      </p:pic>
      <p:pic>
        <p:nvPicPr>
          <p:cNvPr id="218" name="image12.png"/>
          <p:cNvPicPr>
            <a:picLocks noChangeAspect="1"/>
          </p:cNvPicPr>
          <p:nvPr/>
        </p:nvPicPr>
        <p:blipFill>
          <a:blip r:embed="rId3">
            <a:extLst/>
          </a:blip>
          <a:stretch>
            <a:fillRect/>
          </a:stretch>
        </p:blipFill>
        <p:spPr>
          <a:xfrm>
            <a:off x="4643437" y="1357297"/>
            <a:ext cx="4214843" cy="5072100"/>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p>
        </p:txBody>
      </p:sp>
      <p:sp>
        <p:nvSpPr>
          <p:cNvPr id="221" name="Shape 221"/>
          <p:cNvSpPr/>
          <p:nvPr>
            <p:ph type="body" idx="1"/>
          </p:nvPr>
        </p:nvSpPr>
        <p:spPr>
          <a:prstGeom prst="rect">
            <a:avLst/>
          </a:prstGeom>
        </p:spPr>
        <p:txBody>
          <a:bodyPr/>
          <a:lstStyle/>
          <a:p>
            <a:pPr/>
          </a:p>
        </p:txBody>
      </p:sp>
      <p:pic>
        <p:nvPicPr>
          <p:cNvPr id="222" name="image13.png"/>
          <p:cNvPicPr>
            <a:picLocks noChangeAspect="1"/>
          </p:cNvPicPr>
          <p:nvPr/>
        </p:nvPicPr>
        <p:blipFill>
          <a:blip r:embed="rId2">
            <a:extLst/>
          </a:blip>
          <a:stretch>
            <a:fillRect/>
          </a:stretch>
        </p:blipFill>
        <p:spPr>
          <a:xfrm>
            <a:off x="357157" y="285728"/>
            <a:ext cx="8429685" cy="6357983"/>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xfrm>
            <a:off x="285720" y="285728"/>
            <a:ext cx="8472518" cy="1143001"/>
          </a:xfrm>
          <a:prstGeom prst="rect">
            <a:avLst/>
          </a:prstGeom>
        </p:spPr>
        <p:txBody>
          <a:bodyPr/>
          <a:lstStyle/>
          <a:p>
            <a:pPr defTabSz="804672">
              <a:defRPr b="1" sz="2816">
                <a:solidFill>
                  <a:srgbClr val="0070C0"/>
                </a:solidFill>
              </a:defRPr>
            </a:pPr>
            <a:r>
              <a:t>NO CICATRICIAL : </a:t>
            </a:r>
            <a:r>
              <a:rPr>
                <a:solidFill>
                  <a:srgbClr val="7030A0"/>
                </a:solidFill>
              </a:rPr>
              <a:t>trastornos cutáneos primarios</a:t>
            </a:r>
            <a:br>
              <a:rPr>
                <a:solidFill>
                  <a:srgbClr val="7030A0"/>
                </a:solidFill>
              </a:rPr>
            </a:br>
            <a:r>
              <a:rPr sz="3168">
                <a:solidFill>
                  <a:srgbClr val="FF0000"/>
                </a:solidFill>
              </a:rPr>
              <a:t>EFLUVIO TELOGENO:</a:t>
            </a:r>
          </a:p>
        </p:txBody>
      </p:sp>
      <p:sp>
        <p:nvSpPr>
          <p:cNvPr id="225" name="Shape 225"/>
          <p:cNvSpPr/>
          <p:nvPr>
            <p:ph type="body" idx="1"/>
          </p:nvPr>
        </p:nvSpPr>
        <p:spPr>
          <a:prstGeom prst="rect">
            <a:avLst/>
          </a:prstGeom>
        </p:spPr>
        <p:txBody>
          <a:bodyPr/>
          <a:lstStyle/>
          <a:p>
            <a:pPr/>
          </a:p>
        </p:txBody>
      </p:sp>
      <p:pic>
        <p:nvPicPr>
          <p:cNvPr id="226" name="image14.jpg" descr="http://www.injertodepelo.es/www/imagenes/Imagenes_Web/contenidos/pacientes/30007017_1.jpg"/>
          <p:cNvPicPr>
            <a:picLocks noChangeAspect="1"/>
          </p:cNvPicPr>
          <p:nvPr/>
        </p:nvPicPr>
        <p:blipFill>
          <a:blip r:embed="rId2">
            <a:extLst/>
          </a:blip>
          <a:stretch>
            <a:fillRect/>
          </a:stretch>
        </p:blipFill>
        <p:spPr>
          <a:xfrm>
            <a:off x="2000231" y="1857363"/>
            <a:ext cx="6286546" cy="4714909"/>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title"/>
          </p:nvPr>
        </p:nvSpPr>
        <p:spPr>
          <a:prstGeom prst="rect">
            <a:avLst/>
          </a:prstGeom>
        </p:spPr>
        <p:txBody>
          <a:bodyPr/>
          <a:lstStyle/>
          <a:p>
            <a:pPr/>
          </a:p>
        </p:txBody>
      </p:sp>
      <p:sp>
        <p:nvSpPr>
          <p:cNvPr id="229" name="Shape 229"/>
          <p:cNvSpPr/>
          <p:nvPr>
            <p:ph type="body" idx="1"/>
          </p:nvPr>
        </p:nvSpPr>
        <p:spPr>
          <a:prstGeom prst="rect">
            <a:avLst/>
          </a:prstGeom>
        </p:spPr>
        <p:txBody>
          <a:bodyPr/>
          <a:lstStyle/>
          <a:p>
            <a:pPr/>
          </a:p>
        </p:txBody>
      </p:sp>
      <p:pic>
        <p:nvPicPr>
          <p:cNvPr id="230" name="image15.png"/>
          <p:cNvPicPr>
            <a:picLocks noChangeAspect="1"/>
          </p:cNvPicPr>
          <p:nvPr/>
        </p:nvPicPr>
        <p:blipFill>
          <a:blip r:embed="rId2">
            <a:extLst/>
          </a:blip>
          <a:stretch>
            <a:fillRect/>
          </a:stretch>
        </p:blipFill>
        <p:spPr>
          <a:xfrm>
            <a:off x="428595" y="428604"/>
            <a:ext cx="8501124" cy="5857917"/>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xfrm>
            <a:off x="214282" y="274638"/>
            <a:ext cx="8472518" cy="1143001"/>
          </a:xfrm>
          <a:prstGeom prst="rect">
            <a:avLst/>
          </a:prstGeom>
        </p:spPr>
        <p:txBody>
          <a:bodyPr/>
          <a:lstStyle/>
          <a:p>
            <a:pPr defTabSz="804672">
              <a:defRPr b="1" sz="2816">
                <a:solidFill>
                  <a:srgbClr val="0070C0"/>
                </a:solidFill>
              </a:defRPr>
            </a:pPr>
            <a:r>
              <a:t>NO CICATRICIAL : </a:t>
            </a:r>
            <a:r>
              <a:rPr>
                <a:solidFill>
                  <a:srgbClr val="7030A0"/>
                </a:solidFill>
              </a:rPr>
              <a:t>trastornos cutáneos primarios </a:t>
            </a:r>
            <a:br>
              <a:rPr>
                <a:solidFill>
                  <a:srgbClr val="7030A0"/>
                </a:solidFill>
              </a:rPr>
            </a:br>
            <a:r>
              <a:rPr sz="3168">
                <a:solidFill>
                  <a:srgbClr val="FF0000"/>
                </a:solidFill>
              </a:rPr>
              <a:t>alopecia androgénica</a:t>
            </a:r>
          </a:p>
        </p:txBody>
      </p:sp>
      <p:sp>
        <p:nvSpPr>
          <p:cNvPr id="233" name="Shape 233"/>
          <p:cNvSpPr/>
          <p:nvPr>
            <p:ph type="body" idx="1"/>
          </p:nvPr>
        </p:nvSpPr>
        <p:spPr>
          <a:prstGeom prst="rect">
            <a:avLst/>
          </a:prstGeom>
        </p:spPr>
        <p:txBody>
          <a:bodyPr/>
          <a:lstStyle/>
          <a:p>
            <a:pPr/>
          </a:p>
        </p:txBody>
      </p:sp>
      <p:pic>
        <p:nvPicPr>
          <p:cNvPr id="234" name="image16.png"/>
          <p:cNvPicPr>
            <a:picLocks noChangeAspect="1"/>
          </p:cNvPicPr>
          <p:nvPr/>
        </p:nvPicPr>
        <p:blipFill>
          <a:blip r:embed="rId2">
            <a:extLst/>
          </a:blip>
          <a:stretch>
            <a:fillRect/>
          </a:stretch>
        </p:blipFill>
        <p:spPr>
          <a:xfrm>
            <a:off x="428595" y="1229161"/>
            <a:ext cx="8501124" cy="5172823"/>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lvl1pPr algn="ctr">
              <a:defRPr>
                <a:solidFill>
                  <a:srgbClr val="FF0000"/>
                </a:solidFill>
              </a:defRPr>
            </a:lvl1pPr>
          </a:lstStyle>
          <a:p>
            <a:pPr/>
            <a:r>
              <a:t>ALOPECIAS ANDROGENÉTICAS</a:t>
            </a:r>
          </a:p>
        </p:txBody>
      </p:sp>
      <p:sp>
        <p:nvSpPr>
          <p:cNvPr id="237" name="Shape 237"/>
          <p:cNvSpPr/>
          <p:nvPr>
            <p:ph type="body" idx="1"/>
          </p:nvPr>
        </p:nvSpPr>
        <p:spPr>
          <a:xfrm>
            <a:off x="914400" y="1447800"/>
            <a:ext cx="7801003" cy="3695713"/>
          </a:xfrm>
          <a:prstGeom prst="rect">
            <a:avLst/>
          </a:prstGeom>
        </p:spPr>
        <p:txBody>
          <a:bodyPr/>
          <a:lstStyle/>
          <a:p>
            <a:pPr/>
            <a:r>
              <a:t>Las alopecias androgenéticas (</a:t>
            </a:r>
            <a:r>
              <a:rPr b="1"/>
              <a:t>AGA), tanto masculinas (MAGA) como femeninas (FAGA), constituyen 90 % de las alopecias que se ven en consulta. </a:t>
            </a:r>
            <a:endParaRPr b="1"/>
          </a:p>
          <a:p>
            <a:pPr>
              <a:defRPr b="1"/>
            </a:pPr>
          </a:p>
          <a:p>
            <a:pPr/>
            <a:r>
              <a:t>Esta sólo ocurre en aquellos folículos del cuero cabelludo que tienen un potencial genético de ser inhibidos por andrógenos después de un período de tiempo. </a:t>
            </a:r>
          </a:p>
        </p:txBody>
      </p:sp>
      <p:pic>
        <p:nvPicPr>
          <p:cNvPr id="238" name="image17.jpg" descr="http://www.infobae.com/adjuntos/imagenes/99/0179976B.jpg"/>
          <p:cNvPicPr>
            <a:picLocks noChangeAspect="1"/>
          </p:cNvPicPr>
          <p:nvPr/>
        </p:nvPicPr>
        <p:blipFill>
          <a:blip r:embed="rId2">
            <a:extLst/>
          </a:blip>
          <a:stretch>
            <a:fillRect/>
          </a:stretch>
        </p:blipFill>
        <p:spPr>
          <a:xfrm>
            <a:off x="3214678" y="4643446"/>
            <a:ext cx="2190736" cy="1733330"/>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a:p>
        </p:txBody>
      </p:sp>
      <p:sp>
        <p:nvSpPr>
          <p:cNvPr id="241" name="Shape 241"/>
          <p:cNvSpPr/>
          <p:nvPr>
            <p:ph type="body" idx="1"/>
          </p:nvPr>
        </p:nvSpPr>
        <p:spPr>
          <a:xfrm>
            <a:off x="500033" y="1071545"/>
            <a:ext cx="8186768" cy="4948256"/>
          </a:xfrm>
          <a:prstGeom prst="rect">
            <a:avLst/>
          </a:prstGeom>
        </p:spPr>
        <p:txBody>
          <a:bodyPr/>
          <a:lstStyle/>
          <a:p>
            <a:pPr algn="just"/>
            <a:r>
              <a:t>Responde, más que a una pérdida de folículos, a una expresión genética dependiente del tiempo y de los andrógenos con disminución en la fase de crecimiento del cabello, y, posiblemente, una prolongación de la fase de descanso.</a:t>
            </a:r>
            <a:r>
              <a:rPr b="1"/>
              <a:t> </a:t>
            </a:r>
          </a:p>
        </p:txBody>
      </p:sp>
      <p:pic>
        <p:nvPicPr>
          <p:cNvPr id="242" name="image18.jpg" descr="http://www.clarin.com/diario/2007/05/11/conexiones/thumb/alopecia2.jpg"/>
          <p:cNvPicPr>
            <a:picLocks noChangeAspect="1"/>
          </p:cNvPicPr>
          <p:nvPr/>
        </p:nvPicPr>
        <p:blipFill>
          <a:blip r:embed="rId2">
            <a:extLst/>
          </a:blip>
          <a:stretch>
            <a:fillRect/>
          </a:stretch>
        </p:blipFill>
        <p:spPr>
          <a:xfrm>
            <a:off x="2571736" y="3143248"/>
            <a:ext cx="4000528" cy="3000396"/>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a:r>
              <a:t>EL PELO:</a:t>
            </a:r>
          </a:p>
        </p:txBody>
      </p:sp>
      <p:sp>
        <p:nvSpPr>
          <p:cNvPr id="175" name="Shape 175"/>
          <p:cNvSpPr/>
          <p:nvPr>
            <p:ph type="body" idx="1"/>
          </p:nvPr>
        </p:nvSpPr>
        <p:spPr>
          <a:prstGeom prst="rect">
            <a:avLst/>
          </a:prstGeom>
        </p:spPr>
        <p:txBody>
          <a:bodyPr/>
          <a:lstStyle/>
          <a:p>
            <a:pPr/>
          </a:p>
        </p:txBody>
      </p:sp>
      <p:pic>
        <p:nvPicPr>
          <p:cNvPr id="176" name="image3.jpg" descr="http://www.ugr.es/~ajerez/proyecto/imagenes/t3-20.jpg"/>
          <p:cNvPicPr>
            <a:picLocks noChangeAspect="1"/>
          </p:cNvPicPr>
          <p:nvPr/>
        </p:nvPicPr>
        <p:blipFill>
          <a:blip r:embed="rId2">
            <a:extLst/>
          </a:blip>
          <a:stretch>
            <a:fillRect/>
          </a:stretch>
        </p:blipFill>
        <p:spPr>
          <a:xfrm>
            <a:off x="571471" y="1552575"/>
            <a:ext cx="7000925" cy="5305425"/>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xfrm>
            <a:off x="285720" y="0"/>
            <a:ext cx="7772401" cy="1143000"/>
          </a:xfrm>
          <a:prstGeom prst="rect">
            <a:avLst/>
          </a:prstGeom>
        </p:spPr>
        <p:txBody>
          <a:bodyPr/>
          <a:lstStyle/>
          <a:p>
            <a:pPr/>
            <a:r>
              <a:t>FISIOPATOLOGIA:</a:t>
            </a:r>
          </a:p>
        </p:txBody>
      </p:sp>
      <p:sp>
        <p:nvSpPr>
          <p:cNvPr id="245" name="Shape 245"/>
          <p:cNvSpPr/>
          <p:nvPr>
            <p:ph type="body" idx="1"/>
          </p:nvPr>
        </p:nvSpPr>
        <p:spPr>
          <a:xfrm>
            <a:off x="428596" y="1285859"/>
            <a:ext cx="8258203" cy="4733941"/>
          </a:xfrm>
          <a:prstGeom prst="rect">
            <a:avLst/>
          </a:prstGeom>
        </p:spPr>
        <p:txBody>
          <a:bodyPr/>
          <a:lstStyle>
            <a:lvl1pPr algn="just"/>
          </a:lstStyle>
          <a:p>
            <a:pPr/>
            <a:r>
              <a:t>Las manifestaciones clínicas y bioquímicas del síndrome de feminización testicular y del déficit de 5‑DHT Receptor y las seudohermafroditas tipo 2 sugieren que es la DHT la responsable de la expresión genética de la alopecia en el pelo del cuero cabelludo.</a:t>
            </a:r>
          </a:p>
        </p:txBody>
      </p:sp>
      <p:pic>
        <p:nvPicPr>
          <p:cNvPr id="246" name="image19.png"/>
          <p:cNvPicPr>
            <a:picLocks noChangeAspect="1"/>
          </p:cNvPicPr>
          <p:nvPr/>
        </p:nvPicPr>
        <p:blipFill>
          <a:blip r:embed="rId2">
            <a:extLst/>
          </a:blip>
          <a:stretch>
            <a:fillRect/>
          </a:stretch>
        </p:blipFill>
        <p:spPr>
          <a:xfrm>
            <a:off x="2143107" y="3071809"/>
            <a:ext cx="6000793" cy="3483318"/>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p>
            <a:pPr/>
          </a:p>
        </p:txBody>
      </p:sp>
      <p:sp>
        <p:nvSpPr>
          <p:cNvPr id="249" name="Shape 249"/>
          <p:cNvSpPr/>
          <p:nvPr>
            <p:ph type="body" sz="quarter" idx="1"/>
          </p:nvPr>
        </p:nvSpPr>
        <p:spPr>
          <a:xfrm>
            <a:off x="571472" y="5429263"/>
            <a:ext cx="8115328" cy="928695"/>
          </a:xfrm>
          <a:prstGeom prst="rect">
            <a:avLst/>
          </a:prstGeom>
        </p:spPr>
        <p:txBody>
          <a:bodyPr/>
          <a:lstStyle/>
          <a:p>
            <a:pPr>
              <a:lnSpc>
                <a:spcPct val="80000"/>
              </a:lnSpc>
              <a:defRPr b="1" sz="1600"/>
            </a:pPr>
            <a:r>
              <a:t>Inmunotinción (anticuerpo monoclonal de colágeno </a:t>
            </a:r>
            <a:r>
              <a:rPr b="0"/>
              <a:t>1) de folículos pilosos humanos y una región no alopécica (izquierda) o de una zona de alopecia de transición (derecha). Obsérvese el engrosamiento de la vaina dérmica externa en el folículo piloso de la zona de transición, en comparación con el folículo piloso normal</a:t>
            </a:r>
          </a:p>
        </p:txBody>
      </p:sp>
      <p:pic>
        <p:nvPicPr>
          <p:cNvPr id="250" name="image20.png"/>
          <p:cNvPicPr>
            <a:picLocks noChangeAspect="1"/>
          </p:cNvPicPr>
          <p:nvPr/>
        </p:nvPicPr>
        <p:blipFill>
          <a:blip r:embed="rId2">
            <a:extLst/>
          </a:blip>
          <a:stretch>
            <a:fillRect/>
          </a:stretch>
        </p:blipFill>
        <p:spPr>
          <a:xfrm>
            <a:off x="928662" y="428604"/>
            <a:ext cx="7072363" cy="4968274"/>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defRPr b="1">
                <a:solidFill>
                  <a:srgbClr val="FF0000"/>
                </a:solidFill>
              </a:defRPr>
            </a:pPr>
            <a:r>
              <a:t>TRATAMIENTO</a:t>
            </a:r>
            <a:r>
              <a:rPr b="0">
                <a:solidFill>
                  <a:srgbClr val="696464"/>
                </a:solidFill>
              </a:rPr>
              <a:t>:</a:t>
            </a:r>
          </a:p>
        </p:txBody>
      </p:sp>
      <p:sp>
        <p:nvSpPr>
          <p:cNvPr id="253" name="Shape 253"/>
          <p:cNvSpPr/>
          <p:nvPr>
            <p:ph type="body" idx="1"/>
          </p:nvPr>
        </p:nvSpPr>
        <p:spPr>
          <a:prstGeom prst="rect">
            <a:avLst/>
          </a:prstGeom>
        </p:spPr>
        <p:txBody>
          <a:bodyPr/>
          <a:lstStyle/>
          <a:p>
            <a:pPr/>
          </a:p>
        </p:txBody>
      </p:sp>
      <p:pic>
        <p:nvPicPr>
          <p:cNvPr id="254" name="image21.png"/>
          <p:cNvPicPr>
            <a:picLocks noChangeAspect="1"/>
          </p:cNvPicPr>
          <p:nvPr/>
        </p:nvPicPr>
        <p:blipFill>
          <a:blip r:embed="rId2">
            <a:extLst/>
          </a:blip>
          <a:stretch>
            <a:fillRect/>
          </a:stretch>
        </p:blipFill>
        <p:spPr>
          <a:xfrm>
            <a:off x="357157" y="3786189"/>
            <a:ext cx="7562872" cy="1143007"/>
          </a:xfrm>
          <a:prstGeom prst="rect">
            <a:avLst/>
          </a:prstGeom>
          <a:ln w="12700">
            <a:miter lim="400000"/>
          </a:ln>
        </p:spPr>
      </p:pic>
      <p:pic>
        <p:nvPicPr>
          <p:cNvPr id="255" name="image22.png"/>
          <p:cNvPicPr>
            <a:picLocks noChangeAspect="1"/>
          </p:cNvPicPr>
          <p:nvPr/>
        </p:nvPicPr>
        <p:blipFill>
          <a:blip r:embed="rId3">
            <a:extLst/>
          </a:blip>
          <a:stretch>
            <a:fillRect/>
          </a:stretch>
        </p:blipFill>
        <p:spPr>
          <a:xfrm>
            <a:off x="357157" y="2714619"/>
            <a:ext cx="8286810" cy="771108"/>
          </a:xfrm>
          <a:prstGeom prst="rect">
            <a:avLst/>
          </a:prstGeom>
          <a:ln w="12700">
            <a:miter lim="400000"/>
          </a:ln>
        </p:spPr>
      </p:pic>
      <p:pic>
        <p:nvPicPr>
          <p:cNvPr id="256" name="image23.png"/>
          <p:cNvPicPr>
            <a:picLocks noChangeAspect="1"/>
          </p:cNvPicPr>
          <p:nvPr/>
        </p:nvPicPr>
        <p:blipFill>
          <a:blip r:embed="rId4">
            <a:extLst/>
          </a:blip>
          <a:stretch>
            <a:fillRect/>
          </a:stretch>
        </p:blipFill>
        <p:spPr>
          <a:xfrm>
            <a:off x="285720" y="1428736"/>
            <a:ext cx="8858281" cy="1095383"/>
          </a:xfrm>
          <a:prstGeom prst="rect">
            <a:avLst/>
          </a:prstGeom>
          <a:ln w="12700">
            <a:miter lim="400000"/>
          </a:ln>
        </p:spPr>
      </p:pic>
      <p:pic>
        <p:nvPicPr>
          <p:cNvPr id="257" name="image24.png"/>
          <p:cNvPicPr>
            <a:picLocks noChangeAspect="1"/>
          </p:cNvPicPr>
          <p:nvPr/>
        </p:nvPicPr>
        <p:blipFill>
          <a:blip r:embed="rId5">
            <a:extLst/>
          </a:blip>
          <a:stretch>
            <a:fillRect/>
          </a:stretch>
        </p:blipFill>
        <p:spPr>
          <a:xfrm>
            <a:off x="214282" y="5000635"/>
            <a:ext cx="8696356" cy="1000133"/>
          </a:xfrm>
          <a:prstGeom prst="rect">
            <a:avLst/>
          </a:prstGeom>
          <a:ln w="12700">
            <a:miter lim="400000"/>
          </a:ln>
        </p:spPr>
      </p:pic>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lvl1pPr>
              <a:defRPr>
                <a:solidFill>
                  <a:srgbClr val="FF0000"/>
                </a:solidFill>
              </a:defRPr>
            </a:lvl1pPr>
          </a:lstStyle>
          <a:p>
            <a:pPr/>
            <a:r>
              <a:t>ACCIÓN FARMACOLÓGICA</a:t>
            </a:r>
          </a:p>
        </p:txBody>
      </p:sp>
      <p:sp>
        <p:nvSpPr>
          <p:cNvPr id="260" name="Shape 260"/>
          <p:cNvSpPr/>
          <p:nvPr>
            <p:ph type="body" idx="1"/>
          </p:nvPr>
        </p:nvSpPr>
        <p:spPr>
          <a:prstGeom prst="rect">
            <a:avLst/>
          </a:prstGeom>
        </p:spPr>
        <p:txBody>
          <a:bodyPr/>
          <a:lstStyle/>
          <a:p>
            <a:pPr algn="just"/>
            <a:r>
              <a:t>estimula el crecimiento de cabello en algunas personas con alopecia androgénica. </a:t>
            </a:r>
          </a:p>
          <a:p>
            <a:pPr algn="just"/>
            <a:r>
              <a:t>no está establecido, pero posibles mecanismos incluyen el incremento del flujo sanguíneo cutáneo como resultado de una vasodilatación, estimulación de los folículos pilosos en reposo (fase telogénica) dentro de la actividad (fase anagénica), y la estimulación de células de los folículos pilosos.</a:t>
            </a:r>
          </a:p>
          <a:p>
            <a:pPr algn="just">
              <a:buSzTx/>
              <a:buNone/>
            </a:pPr>
            <a:br/>
          </a:p>
        </p:txBody>
      </p:sp>
      <p:pic>
        <p:nvPicPr>
          <p:cNvPr id="261" name="image25.jpg" descr="http://img.arrebatadora.com/2008/09/minoxidil.JPG"/>
          <p:cNvPicPr>
            <a:picLocks noChangeAspect="1"/>
          </p:cNvPicPr>
          <p:nvPr/>
        </p:nvPicPr>
        <p:blipFill>
          <a:blip r:embed="rId2">
            <a:extLst/>
          </a:blip>
          <a:stretch>
            <a:fillRect/>
          </a:stretch>
        </p:blipFill>
        <p:spPr>
          <a:xfrm>
            <a:off x="6572263" y="4714883"/>
            <a:ext cx="2190745" cy="2464588"/>
          </a:xfrm>
          <a:prstGeom prst="rect">
            <a:avLst/>
          </a:prstGeom>
          <a:ln w="12700">
            <a:miter lim="400000"/>
          </a:ln>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body" sz="half" idx="1"/>
          </p:nvPr>
        </p:nvSpPr>
        <p:spPr>
          <a:xfrm>
            <a:off x="928661" y="428603"/>
            <a:ext cx="7515254" cy="3124210"/>
          </a:xfrm>
          <a:prstGeom prst="rect">
            <a:avLst/>
          </a:prstGeom>
        </p:spPr>
        <p:txBody>
          <a:bodyPr/>
          <a:lstStyle/>
          <a:p>
            <a:pPr/>
            <a:r>
              <a:t>Al menos 2 meses con aplicaciones diarias dos veces al día de MINOXIDIL 5%, (aunque en algunos pacientes tarda 4</a:t>
            </a:r>
          </a:p>
        </p:txBody>
      </p:sp>
      <p:pic>
        <p:nvPicPr>
          <p:cNvPr id="264" name="image26.jpg" descr="http://muchapastez.esemundo.com/files/calvos.jpg"/>
          <p:cNvPicPr>
            <a:picLocks noChangeAspect="1"/>
          </p:cNvPicPr>
          <p:nvPr/>
        </p:nvPicPr>
        <p:blipFill>
          <a:blip r:embed="rId2">
            <a:extLst/>
          </a:blip>
          <a:stretch>
            <a:fillRect/>
          </a:stretch>
        </p:blipFill>
        <p:spPr>
          <a:xfrm>
            <a:off x="928662" y="1857363"/>
            <a:ext cx="7143801" cy="4482900"/>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p>
            <a:pPr>
              <a:defRPr b="1">
                <a:solidFill>
                  <a:srgbClr val="FF0000"/>
                </a:solidFill>
              </a:defRPr>
            </a:pPr>
            <a:r>
              <a:t>FINASTERIDE</a:t>
            </a:r>
            <a:r>
              <a:rPr b="0">
                <a:solidFill>
                  <a:srgbClr val="696464"/>
                </a:solidFill>
              </a:rPr>
              <a:t>:</a:t>
            </a:r>
          </a:p>
        </p:txBody>
      </p:sp>
      <p:sp>
        <p:nvSpPr>
          <p:cNvPr id="267" name="Shape 267"/>
          <p:cNvSpPr/>
          <p:nvPr>
            <p:ph type="body" idx="1"/>
          </p:nvPr>
        </p:nvSpPr>
        <p:spPr>
          <a:prstGeom prst="rect">
            <a:avLst/>
          </a:prstGeom>
        </p:spPr>
        <p:txBody>
          <a:bodyPr/>
          <a:lstStyle/>
          <a:p>
            <a:pPr>
              <a:defRPr b="1"/>
            </a:pPr>
            <a:r>
              <a:t>Mecanismo de acción</a:t>
            </a:r>
          </a:p>
          <a:p>
            <a:pPr algn="just"/>
            <a:r>
              <a:t>Es un inhibidor competitivo de la enzima 5-alfa-reductasa de tipo II que transforma la testosterona en dihidrotestosterona, su molécula activa. Por lo tanto la finasterida produce una profunda disminución de la conversión de testosterona en dihidrotestosterona sin aumentar la secreción de </a:t>
            </a:r>
            <a:r>
              <a:rPr u="sng">
                <a:solidFill>
                  <a:srgbClr val="CC9900"/>
                </a:solidFill>
                <a:uFill>
                  <a:solidFill>
                    <a:srgbClr val="CC9900"/>
                  </a:solidFill>
                </a:uFill>
                <a:hlinkClick r:id="rId2" invalidUrl="" action="" tgtFrame="" tooltip="" history="1" highlightClick="0" endSnd="0"/>
              </a:rPr>
              <a:t>LH</a:t>
            </a:r>
            <a:r>
              <a:t> ni </a:t>
            </a:r>
            <a:r>
              <a:rPr u="sng">
                <a:solidFill>
                  <a:srgbClr val="CC9900"/>
                </a:solidFill>
                <a:uFill>
                  <a:solidFill>
                    <a:srgbClr val="CC9900"/>
                  </a:solidFill>
                </a:uFill>
                <a:hlinkClick r:id="rId3" invalidUrl="" action="" tgtFrame="" tooltip="" history="1" highlightClick="0" endSnd="0"/>
              </a:rPr>
              <a:t>FSH</a:t>
            </a:r>
            <a:r>
              <a:t>, reduciendo los niveles de dihidrotestosterona en plasma y tejido prostático en más de un 90% con 5 mg durante 7 días.</a:t>
            </a:r>
          </a:p>
          <a:p>
            <a:pPr/>
            <a:r>
              <a:t>NO DAR EN MUJERES!!!!!!!!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a:p>
        </p:txBody>
      </p:sp>
      <p:sp>
        <p:nvSpPr>
          <p:cNvPr id="270" name="Shape 270"/>
          <p:cNvSpPr/>
          <p:nvPr>
            <p:ph type="body" idx="1"/>
          </p:nvPr>
        </p:nvSpPr>
        <p:spPr>
          <a:prstGeom prst="rect">
            <a:avLst/>
          </a:prstGeom>
        </p:spPr>
        <p:txBody>
          <a:bodyPr/>
          <a:lstStyle/>
          <a:p>
            <a:pPr/>
          </a:p>
        </p:txBody>
      </p:sp>
      <p:pic>
        <p:nvPicPr>
          <p:cNvPr id="271" name="image27.gif" descr="http://www.clinicadermatologicaercilla.com/imagenes/dib-eschamilt-pelo.gif"/>
          <p:cNvPicPr>
            <a:picLocks noChangeAspect="1"/>
          </p:cNvPicPr>
          <p:nvPr/>
        </p:nvPicPr>
        <p:blipFill>
          <a:blip r:embed="rId2">
            <a:extLst/>
          </a:blip>
          <a:stretch>
            <a:fillRect/>
          </a:stretch>
        </p:blipFill>
        <p:spPr>
          <a:xfrm>
            <a:off x="857224" y="285728"/>
            <a:ext cx="7643867" cy="6331283"/>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xfrm>
            <a:off x="857224" y="0"/>
            <a:ext cx="7772401" cy="1143000"/>
          </a:xfrm>
          <a:prstGeom prst="rect">
            <a:avLst/>
          </a:prstGeom>
        </p:spPr>
        <p:txBody>
          <a:bodyPr/>
          <a:lstStyle>
            <a:lvl1pPr algn="ctr">
              <a:defRPr>
                <a:solidFill>
                  <a:srgbClr val="FF0000"/>
                </a:solidFill>
              </a:defRPr>
            </a:lvl1pPr>
          </a:lstStyle>
          <a:p>
            <a:pPr/>
            <a:r>
              <a:t>ESCALA DE LUDWING</a:t>
            </a:r>
          </a:p>
        </p:txBody>
      </p:sp>
      <p:sp>
        <p:nvSpPr>
          <p:cNvPr id="274" name="Shape 274"/>
          <p:cNvSpPr/>
          <p:nvPr>
            <p:ph type="body" idx="1"/>
          </p:nvPr>
        </p:nvSpPr>
        <p:spPr>
          <a:prstGeom prst="rect">
            <a:avLst/>
          </a:prstGeom>
        </p:spPr>
        <p:txBody>
          <a:bodyPr/>
          <a:lstStyle/>
          <a:p>
            <a:pPr/>
          </a:p>
        </p:txBody>
      </p:sp>
      <p:pic>
        <p:nvPicPr>
          <p:cNvPr id="275" name="image28.gif" descr="http://www.lacehaircare.com/images/ludwig.gif"/>
          <p:cNvPicPr>
            <a:picLocks noChangeAspect="1"/>
          </p:cNvPicPr>
          <p:nvPr/>
        </p:nvPicPr>
        <p:blipFill>
          <a:blip r:embed="rId2">
            <a:extLst/>
          </a:blip>
          <a:stretch>
            <a:fillRect/>
          </a:stretch>
        </p:blipFill>
        <p:spPr>
          <a:xfrm>
            <a:off x="2428860" y="1071546"/>
            <a:ext cx="4572033" cy="5243696"/>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xfrm>
            <a:off x="285719" y="642917"/>
            <a:ext cx="8501124" cy="1143001"/>
          </a:xfrm>
          <a:prstGeom prst="rect">
            <a:avLst/>
          </a:prstGeom>
        </p:spPr>
        <p:txBody>
          <a:bodyPr/>
          <a:lstStyle/>
          <a:p>
            <a:pPr algn="ctr" defTabSz="585215">
              <a:defRPr b="1" sz="2048">
                <a:solidFill>
                  <a:srgbClr val="0070C0"/>
                </a:solidFill>
              </a:defRPr>
            </a:pPr>
            <a:r>
              <a:t>NO CICATRICIAL : </a:t>
            </a:r>
            <a:r>
              <a:rPr>
                <a:solidFill>
                  <a:srgbClr val="7030A0"/>
                </a:solidFill>
              </a:rPr>
              <a:t>trastornos cutáneos primarios </a:t>
            </a:r>
            <a:r>
              <a:rPr sz="2304">
                <a:solidFill>
                  <a:srgbClr val="FF0000"/>
                </a:solidFill>
              </a:rPr>
              <a:t>ALOPECIA AREATA</a:t>
            </a:r>
            <a:br>
              <a:rPr sz="2304">
                <a:solidFill>
                  <a:srgbClr val="FF0000"/>
                </a:solidFill>
              </a:rPr>
            </a:br>
          </a:p>
        </p:txBody>
      </p:sp>
      <p:sp>
        <p:nvSpPr>
          <p:cNvPr id="278" name="Shape 278"/>
          <p:cNvSpPr/>
          <p:nvPr>
            <p:ph type="body" idx="1"/>
          </p:nvPr>
        </p:nvSpPr>
        <p:spPr>
          <a:prstGeom prst="rect">
            <a:avLst/>
          </a:prstGeom>
        </p:spPr>
        <p:txBody>
          <a:bodyPr/>
          <a:lstStyle/>
          <a:p>
            <a:pPr/>
          </a:p>
        </p:txBody>
      </p:sp>
      <p:pic>
        <p:nvPicPr>
          <p:cNvPr id="279" name="image29.png"/>
          <p:cNvPicPr>
            <a:picLocks noChangeAspect="1"/>
          </p:cNvPicPr>
          <p:nvPr/>
        </p:nvPicPr>
        <p:blipFill>
          <a:blip r:embed="rId2">
            <a:extLst/>
          </a:blip>
          <a:stretch>
            <a:fillRect/>
          </a:stretch>
        </p:blipFill>
        <p:spPr>
          <a:xfrm>
            <a:off x="857224" y="1357297"/>
            <a:ext cx="7152204" cy="5137500"/>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p:nvPr>
        </p:nvSpPr>
        <p:spPr>
          <a:prstGeom prst="rect">
            <a:avLst/>
          </a:prstGeom>
        </p:spPr>
        <p:txBody>
          <a:bodyPr/>
          <a:lstStyle/>
          <a:p>
            <a:pPr/>
          </a:p>
        </p:txBody>
      </p:sp>
      <p:sp>
        <p:nvSpPr>
          <p:cNvPr id="282" name="Shape 282"/>
          <p:cNvSpPr/>
          <p:nvPr>
            <p:ph type="body" sz="quarter" idx="1"/>
          </p:nvPr>
        </p:nvSpPr>
        <p:spPr>
          <a:xfrm>
            <a:off x="857223" y="5286388"/>
            <a:ext cx="7829578" cy="1071571"/>
          </a:xfrm>
          <a:prstGeom prst="rect">
            <a:avLst/>
          </a:prstGeom>
        </p:spPr>
        <p:txBody>
          <a:bodyPr/>
          <a:lstStyle/>
          <a:p>
            <a:pPr algn="just">
              <a:lnSpc>
                <a:spcPct val="80000"/>
              </a:lnSpc>
              <a:defRPr b="1" sz="2400"/>
            </a:pPr>
            <a:r>
              <a:t>Vías inflamatorias clásicas </a:t>
            </a:r>
            <a:r>
              <a:rPr b="0"/>
              <a:t>(descripción no exhaustiva). Obsérvese las interacciones sinérgicas entre la vía de los aa y la vía de las citoquinas proinflamatorias.</a:t>
            </a:r>
          </a:p>
        </p:txBody>
      </p:sp>
      <p:pic>
        <p:nvPicPr>
          <p:cNvPr id="283" name="image30.png"/>
          <p:cNvPicPr>
            <a:picLocks noChangeAspect="1"/>
          </p:cNvPicPr>
          <p:nvPr/>
        </p:nvPicPr>
        <p:blipFill>
          <a:blip r:embed="rId2">
            <a:extLst/>
          </a:blip>
          <a:stretch>
            <a:fillRect/>
          </a:stretch>
        </p:blipFill>
        <p:spPr>
          <a:xfrm>
            <a:off x="1071537" y="285728"/>
            <a:ext cx="7358115" cy="4929362"/>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pPr/>
          </a:p>
        </p:txBody>
      </p:sp>
      <p:sp>
        <p:nvSpPr>
          <p:cNvPr id="179" name="Shape 179"/>
          <p:cNvSpPr/>
          <p:nvPr>
            <p:ph type="body" idx="1"/>
          </p:nvPr>
        </p:nvSpPr>
        <p:spPr>
          <a:prstGeom prst="rect">
            <a:avLst/>
          </a:prstGeom>
        </p:spPr>
        <p:txBody>
          <a:bodyPr/>
          <a:lstStyle/>
          <a:p>
            <a:pPr/>
          </a:p>
        </p:txBody>
      </p:sp>
      <p:pic>
        <p:nvPicPr>
          <p:cNvPr id="180" name="image4.png"/>
          <p:cNvPicPr>
            <a:picLocks noChangeAspect="1"/>
          </p:cNvPicPr>
          <p:nvPr/>
        </p:nvPicPr>
        <p:blipFill>
          <a:blip r:embed="rId2">
            <a:extLst/>
          </a:blip>
          <a:stretch>
            <a:fillRect/>
          </a:stretch>
        </p:blipFill>
        <p:spPr>
          <a:xfrm>
            <a:off x="642909" y="285728"/>
            <a:ext cx="7858182" cy="6182713"/>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p>
            <a:pPr/>
          </a:p>
        </p:txBody>
      </p:sp>
      <p:pic>
        <p:nvPicPr>
          <p:cNvPr id="286" name="image31.png"/>
          <p:cNvPicPr>
            <a:picLocks noChangeAspect="1"/>
          </p:cNvPicPr>
          <p:nvPr/>
        </p:nvPicPr>
        <p:blipFill>
          <a:blip r:embed="rId2">
            <a:extLst/>
          </a:blip>
          <a:stretch>
            <a:fillRect/>
          </a:stretch>
        </p:blipFill>
        <p:spPr>
          <a:xfrm>
            <a:off x="1785917" y="571479"/>
            <a:ext cx="5572166" cy="5738724"/>
          </a:xfrm>
          <a:prstGeom prst="rect">
            <a:avLst/>
          </a:prstGeom>
          <a:ln w="12700">
            <a:miter lim="400000"/>
          </a:ln>
        </p:spPr>
      </p:pic>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lvl1pPr algn="ctr">
              <a:defRPr b="1">
                <a:solidFill>
                  <a:srgbClr val="FF0000"/>
                </a:solidFill>
              </a:defRPr>
            </a:lvl1pPr>
          </a:lstStyle>
          <a:p>
            <a:pPr/>
            <a:r>
              <a:t>ALOPECIA AREATA  AA :</a:t>
            </a:r>
          </a:p>
        </p:txBody>
      </p:sp>
      <p:sp>
        <p:nvSpPr>
          <p:cNvPr id="289" name="Shape 289"/>
          <p:cNvSpPr/>
          <p:nvPr>
            <p:ph type="body" idx="1"/>
          </p:nvPr>
        </p:nvSpPr>
        <p:spPr>
          <a:prstGeom prst="rect">
            <a:avLst/>
          </a:prstGeom>
        </p:spPr>
        <p:txBody>
          <a:bodyPr/>
          <a:lstStyle/>
          <a:p>
            <a:pPr algn="just"/>
            <a:r>
              <a:t>Considerada en la actualidad como una enfermedad autoinmune que se presenta sin distinción de raza, sexo, a cualquier edad, aunque la edad promedio está entre 20 y 40 años. </a:t>
            </a:r>
          </a:p>
          <a:p>
            <a:pPr algn="just"/>
            <a:r>
              <a:t>La frecuencia de este tipo de alopecia en consulta de dermatología es del 1-2 % y se estima que 0.16 a 0.2 %</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pPr/>
          </a:p>
        </p:txBody>
      </p:sp>
      <p:sp>
        <p:nvSpPr>
          <p:cNvPr id="292" name="Shape 292"/>
          <p:cNvSpPr/>
          <p:nvPr>
            <p:ph type="body" idx="1"/>
          </p:nvPr>
        </p:nvSpPr>
        <p:spPr>
          <a:prstGeom prst="rect">
            <a:avLst/>
          </a:prstGeom>
        </p:spPr>
        <p:txBody>
          <a:bodyPr/>
          <a:lstStyle/>
          <a:p>
            <a:pPr/>
          </a:p>
        </p:txBody>
      </p:sp>
      <p:pic>
        <p:nvPicPr>
          <p:cNvPr id="293" name="image32.png"/>
          <p:cNvPicPr>
            <a:picLocks noChangeAspect="1"/>
          </p:cNvPicPr>
          <p:nvPr/>
        </p:nvPicPr>
        <p:blipFill>
          <a:blip r:embed="rId2">
            <a:extLst/>
          </a:blip>
          <a:stretch>
            <a:fillRect/>
          </a:stretch>
        </p:blipFill>
        <p:spPr>
          <a:xfrm>
            <a:off x="1142975" y="571479"/>
            <a:ext cx="6572297" cy="5786479"/>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a:p>
        </p:txBody>
      </p:sp>
      <p:sp>
        <p:nvSpPr>
          <p:cNvPr id="296" name="Shape 296"/>
          <p:cNvSpPr/>
          <p:nvPr>
            <p:ph type="body" idx="1"/>
          </p:nvPr>
        </p:nvSpPr>
        <p:spPr>
          <a:prstGeom prst="rect">
            <a:avLst/>
          </a:prstGeom>
        </p:spPr>
        <p:txBody>
          <a:bodyPr/>
          <a:lstStyle/>
          <a:p>
            <a:pPr/>
          </a:p>
        </p:txBody>
      </p:sp>
      <p:pic>
        <p:nvPicPr>
          <p:cNvPr id="297" name="image33.png"/>
          <p:cNvPicPr>
            <a:picLocks noChangeAspect="1"/>
          </p:cNvPicPr>
          <p:nvPr/>
        </p:nvPicPr>
        <p:blipFill>
          <a:blip r:embed="rId2">
            <a:extLst/>
          </a:blip>
          <a:stretch>
            <a:fillRect/>
          </a:stretch>
        </p:blipFill>
        <p:spPr>
          <a:xfrm>
            <a:off x="500034" y="214289"/>
            <a:ext cx="8643967" cy="5929355"/>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xfrm>
            <a:off x="0" y="274638"/>
            <a:ext cx="8686800" cy="1143001"/>
          </a:xfrm>
          <a:prstGeom prst="rect">
            <a:avLst/>
          </a:prstGeom>
        </p:spPr>
        <p:txBody>
          <a:bodyPr/>
          <a:lstStyle/>
          <a:p>
            <a:pPr defTabSz="822959">
              <a:defRPr b="1" sz="2880">
                <a:solidFill>
                  <a:srgbClr val="0070C0"/>
                </a:solidFill>
              </a:defRPr>
            </a:pPr>
            <a:r>
              <a:t>NO CICATRICIAL : </a:t>
            </a:r>
            <a:r>
              <a:rPr>
                <a:solidFill>
                  <a:srgbClr val="7030A0"/>
                </a:solidFill>
              </a:rPr>
              <a:t>trastornos cutáneos primarios </a:t>
            </a:r>
            <a:br>
              <a:rPr>
                <a:solidFill>
                  <a:srgbClr val="7030A0"/>
                </a:solidFill>
              </a:rPr>
            </a:br>
            <a:r>
              <a:rPr>
                <a:solidFill>
                  <a:srgbClr val="FF0000"/>
                </a:solidFill>
              </a:rPr>
              <a:t> TIÑA DE LA CABEZA</a:t>
            </a:r>
          </a:p>
        </p:txBody>
      </p:sp>
      <p:sp>
        <p:nvSpPr>
          <p:cNvPr id="300" name="Shape 300"/>
          <p:cNvSpPr/>
          <p:nvPr>
            <p:ph type="body" idx="1"/>
          </p:nvPr>
        </p:nvSpPr>
        <p:spPr>
          <a:prstGeom prst="rect">
            <a:avLst/>
          </a:prstGeom>
        </p:spPr>
        <p:txBody>
          <a:bodyPr/>
          <a:lstStyle/>
          <a:p>
            <a:pPr/>
          </a:p>
        </p:txBody>
      </p:sp>
      <p:pic>
        <p:nvPicPr>
          <p:cNvPr id="301" name="image34.jpg" descr="http://www.cuidadodelcabello.org/wp-content/uploads/2010/02/ti%C3%B1a.jpg"/>
          <p:cNvPicPr>
            <a:picLocks noChangeAspect="1"/>
          </p:cNvPicPr>
          <p:nvPr/>
        </p:nvPicPr>
        <p:blipFill>
          <a:blip r:embed="rId2">
            <a:extLst/>
          </a:blip>
          <a:stretch>
            <a:fillRect/>
          </a:stretch>
        </p:blipFill>
        <p:spPr>
          <a:xfrm>
            <a:off x="1428728" y="1643048"/>
            <a:ext cx="5643603" cy="4549882"/>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357158" y="274638"/>
            <a:ext cx="8329642" cy="1143001"/>
          </a:xfrm>
          <a:prstGeom prst="rect">
            <a:avLst/>
          </a:prstGeom>
        </p:spPr>
        <p:txBody>
          <a:bodyPr/>
          <a:lstStyle/>
          <a:p>
            <a:pPr algn="ctr">
              <a:defRPr b="1" sz="2700">
                <a:solidFill>
                  <a:srgbClr val="0070C0"/>
                </a:solidFill>
              </a:defRPr>
            </a:pPr>
            <a:r>
              <a:t>NO CICATRICIAL : </a:t>
            </a:r>
            <a:r>
              <a:rPr>
                <a:solidFill>
                  <a:srgbClr val="7030A0"/>
                </a:solidFill>
              </a:rPr>
              <a:t>trastornos cutáneos primarios</a:t>
            </a:r>
            <a:r>
              <a:rPr>
                <a:solidFill>
                  <a:srgbClr val="FF0000"/>
                </a:solidFill>
              </a:rPr>
              <a:t> </a:t>
            </a:r>
            <a:r>
              <a:rPr sz="3600">
                <a:solidFill>
                  <a:srgbClr val="FF0000"/>
                </a:solidFill>
              </a:rPr>
              <a:t>TRAUMATICA</a:t>
            </a:r>
          </a:p>
        </p:txBody>
      </p:sp>
      <p:sp>
        <p:nvSpPr>
          <p:cNvPr id="304" name="Shape 304"/>
          <p:cNvSpPr/>
          <p:nvPr>
            <p:ph type="body" idx="1"/>
          </p:nvPr>
        </p:nvSpPr>
        <p:spPr>
          <a:prstGeom prst="rect">
            <a:avLst/>
          </a:prstGeom>
        </p:spPr>
        <p:txBody>
          <a:bodyPr/>
          <a:lstStyle/>
          <a:p>
            <a:pPr/>
          </a:p>
        </p:txBody>
      </p:sp>
      <p:pic>
        <p:nvPicPr>
          <p:cNvPr id="305" name="image35.jpg" descr="http://www.abciencia.com.ar/pics/calvicie1.jpg"/>
          <p:cNvPicPr>
            <a:picLocks noChangeAspect="1"/>
          </p:cNvPicPr>
          <p:nvPr/>
        </p:nvPicPr>
        <p:blipFill>
          <a:blip r:embed="rId2">
            <a:extLst/>
          </a:blip>
          <a:stretch>
            <a:fillRect/>
          </a:stretch>
        </p:blipFill>
        <p:spPr>
          <a:xfrm>
            <a:off x="2214546" y="1571612"/>
            <a:ext cx="4786346" cy="4968684"/>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title"/>
          </p:nvPr>
        </p:nvSpPr>
        <p:spPr>
          <a:prstGeom prst="rect">
            <a:avLst/>
          </a:prstGeom>
        </p:spPr>
        <p:txBody>
          <a:bodyPr/>
          <a:lstStyle/>
          <a:p>
            <a:pPr/>
          </a:p>
        </p:txBody>
      </p:sp>
      <p:sp>
        <p:nvSpPr>
          <p:cNvPr id="308" name="Shape 308"/>
          <p:cNvSpPr/>
          <p:nvPr>
            <p:ph type="body" idx="1"/>
          </p:nvPr>
        </p:nvSpPr>
        <p:spPr>
          <a:prstGeom prst="rect">
            <a:avLst/>
          </a:prstGeom>
        </p:spPr>
        <p:txBody>
          <a:bodyPr/>
          <a:lstStyle/>
          <a:p>
            <a:pPr algn="just"/>
            <a:r>
              <a:t>Menos a menudo, la alopecia no cicatrizal guarda relación con el </a:t>
            </a:r>
            <a:r>
              <a:rPr i="1"/>
              <a:t>lupus eritematoso </a:t>
            </a:r>
            <a:r>
              <a:t>y con la </a:t>
            </a:r>
            <a:r>
              <a:rPr i="1"/>
              <a:t>sífilis secundaria. </a:t>
            </a:r>
            <a:r>
              <a:t>En el lupus sistémico hay dos formas de alopecia: una es cicatrizal, secundaria a lesiones discoides y la otra es no cicatrizal.</a:t>
            </a:r>
          </a:p>
          <a:p>
            <a:pPr algn="just"/>
            <a:r>
              <a:t>Esta última puede ser difusa y afectar a todo el cuero  cabelludo, o localizarse en la zona frontal del mismo en forma de pelos cortos ("pelos lúpicos"). </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prstGeom prst="rect">
            <a:avLst/>
          </a:prstGeom>
        </p:spPr>
        <p:txBody>
          <a:bodyPr/>
          <a:lstStyle/>
          <a:p>
            <a:pPr defTabSz="813816">
              <a:defRPr b="1" sz="3204">
                <a:solidFill>
                  <a:srgbClr val="0070C0"/>
                </a:solidFill>
              </a:defRPr>
            </a:pPr>
            <a:r>
              <a:t>NO CICATRICIAL : </a:t>
            </a:r>
            <a:r>
              <a:rPr sz="2136">
                <a:solidFill>
                  <a:srgbClr val="7030A0"/>
                </a:solidFill>
              </a:rPr>
              <a:t>ENFERMEDADES SISTEMICAS</a:t>
            </a:r>
            <a:br>
              <a:rPr sz="2136">
                <a:solidFill>
                  <a:srgbClr val="7030A0"/>
                </a:solidFill>
              </a:rPr>
            </a:br>
            <a:r>
              <a:rPr sz="2848">
                <a:solidFill>
                  <a:srgbClr val="FF0000"/>
                </a:solidFill>
              </a:rPr>
              <a:t>LES</a:t>
            </a:r>
          </a:p>
        </p:txBody>
      </p:sp>
      <p:sp>
        <p:nvSpPr>
          <p:cNvPr id="311" name="Shape 311"/>
          <p:cNvSpPr/>
          <p:nvPr>
            <p:ph type="body" idx="1"/>
          </p:nvPr>
        </p:nvSpPr>
        <p:spPr>
          <a:prstGeom prst="rect">
            <a:avLst/>
          </a:prstGeom>
        </p:spPr>
        <p:txBody>
          <a:bodyPr/>
          <a:lstStyle/>
          <a:p>
            <a:pPr/>
          </a:p>
        </p:txBody>
      </p:sp>
      <p:pic>
        <p:nvPicPr>
          <p:cNvPr id="312" name="image36.png"/>
          <p:cNvPicPr>
            <a:picLocks noChangeAspect="1"/>
          </p:cNvPicPr>
          <p:nvPr/>
        </p:nvPicPr>
        <p:blipFill>
          <a:blip r:embed="rId2">
            <a:extLst/>
          </a:blip>
          <a:stretch>
            <a:fillRect/>
          </a:stretch>
        </p:blipFill>
        <p:spPr>
          <a:xfrm>
            <a:off x="714348" y="1285859"/>
            <a:ext cx="7786742" cy="5167252"/>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xfrm>
            <a:off x="428596" y="274638"/>
            <a:ext cx="8258203" cy="1143001"/>
          </a:xfrm>
          <a:prstGeom prst="rect">
            <a:avLst/>
          </a:prstGeom>
        </p:spPr>
        <p:txBody>
          <a:bodyPr/>
          <a:lstStyle/>
          <a:p>
            <a:pPr defTabSz="877823">
              <a:defRPr b="1" sz="2688">
                <a:solidFill>
                  <a:srgbClr val="0070C0"/>
                </a:solidFill>
              </a:defRPr>
            </a:pPr>
            <a:r>
              <a:t>NO CICATRICIAL : </a:t>
            </a:r>
            <a:r>
              <a:rPr>
                <a:solidFill>
                  <a:srgbClr val="7030A0"/>
                </a:solidFill>
              </a:rPr>
              <a:t>ENFERMEDADES SISTEMICAS</a:t>
            </a:r>
            <a:br>
              <a:rPr>
                <a:solidFill>
                  <a:srgbClr val="7030A0"/>
                </a:solidFill>
              </a:rPr>
            </a:br>
            <a:r>
              <a:rPr>
                <a:solidFill>
                  <a:srgbClr val="FF0000"/>
                </a:solidFill>
              </a:rPr>
              <a:t>SIFILIS SECUNDARIA</a:t>
            </a:r>
          </a:p>
        </p:txBody>
      </p:sp>
      <p:sp>
        <p:nvSpPr>
          <p:cNvPr id="315" name="Shape 315"/>
          <p:cNvSpPr/>
          <p:nvPr>
            <p:ph type="body" idx="1"/>
          </p:nvPr>
        </p:nvSpPr>
        <p:spPr>
          <a:prstGeom prst="rect">
            <a:avLst/>
          </a:prstGeom>
        </p:spPr>
        <p:txBody>
          <a:bodyPr/>
          <a:lstStyle/>
          <a:p>
            <a:pPr/>
          </a:p>
        </p:txBody>
      </p:sp>
      <p:pic>
        <p:nvPicPr>
          <p:cNvPr id="316" name="image37.jpg" descr="http://www.tvo-peru.com/wp-content/uploads/2009/10/sifilis.jpg"/>
          <p:cNvPicPr>
            <a:picLocks noChangeAspect="1"/>
          </p:cNvPicPr>
          <p:nvPr/>
        </p:nvPicPr>
        <p:blipFill>
          <a:blip r:embed="rId2">
            <a:extLst/>
          </a:blip>
          <a:stretch>
            <a:fillRect/>
          </a:stretch>
        </p:blipFill>
        <p:spPr>
          <a:xfrm>
            <a:off x="2285983" y="1500174"/>
            <a:ext cx="4429157" cy="4520011"/>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xfrm>
            <a:off x="285719" y="274638"/>
            <a:ext cx="8401082" cy="1143001"/>
          </a:xfrm>
          <a:prstGeom prst="rect">
            <a:avLst/>
          </a:prstGeom>
        </p:spPr>
        <p:txBody>
          <a:bodyPr/>
          <a:lstStyle/>
          <a:p>
            <a:pPr defTabSz="786384">
              <a:defRPr b="1" sz="2752">
                <a:solidFill>
                  <a:srgbClr val="0070C0"/>
                </a:solidFill>
              </a:defRPr>
            </a:pPr>
            <a:r>
              <a:t>NO CICATRICIAL : </a:t>
            </a:r>
            <a:r>
              <a:rPr>
                <a:solidFill>
                  <a:srgbClr val="7030A0"/>
                </a:solidFill>
              </a:rPr>
              <a:t>ENFERMEDADES SISTEMICAS</a:t>
            </a:r>
            <a:br>
              <a:rPr>
                <a:solidFill>
                  <a:srgbClr val="7030A0"/>
                </a:solidFill>
              </a:rPr>
            </a:br>
            <a:r>
              <a:rPr>
                <a:solidFill>
                  <a:srgbClr val="FF0000"/>
                </a:solidFill>
              </a:rPr>
              <a:t>HIPOTIROIDISMO</a:t>
            </a:r>
          </a:p>
        </p:txBody>
      </p:sp>
      <p:sp>
        <p:nvSpPr>
          <p:cNvPr id="319" name="Shape 319"/>
          <p:cNvSpPr/>
          <p:nvPr>
            <p:ph type="body" idx="1"/>
          </p:nvPr>
        </p:nvSpPr>
        <p:spPr>
          <a:prstGeom prst="rect">
            <a:avLst/>
          </a:prstGeom>
        </p:spPr>
        <p:txBody>
          <a:bodyPr/>
          <a:lstStyle/>
          <a:p>
            <a:pPr/>
          </a:p>
        </p:txBody>
      </p:sp>
      <p:pic>
        <p:nvPicPr>
          <p:cNvPr id="320" name="image38.jpg" descr="http://4.bp.blogspot.com/_oali1Sl9ueE/SpnRl6ud7YI/AAAAAAAABbY/uOcOzk-nuhE/s400/hipotiroidismo.jpg"/>
          <p:cNvPicPr>
            <a:picLocks noChangeAspect="1"/>
          </p:cNvPicPr>
          <p:nvPr/>
        </p:nvPicPr>
        <p:blipFill>
          <a:blip r:embed="rId2">
            <a:extLst/>
          </a:blip>
          <a:stretch>
            <a:fillRect/>
          </a:stretch>
        </p:blipFill>
        <p:spPr>
          <a:xfrm>
            <a:off x="2571736" y="1500174"/>
            <a:ext cx="3657601" cy="3810001"/>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xfrm>
            <a:off x="671482" y="714356"/>
            <a:ext cx="8472518" cy="725471"/>
          </a:xfrm>
          <a:prstGeom prst="rect">
            <a:avLst/>
          </a:prstGeom>
        </p:spPr>
        <p:txBody>
          <a:bodyPr/>
          <a:lstStyle/>
          <a:p>
            <a:pPr defTabSz="365760">
              <a:defRPr b="1" sz="1440" u="sng">
                <a:solidFill>
                  <a:srgbClr val="C00000"/>
                </a:solidFill>
              </a:defRPr>
            </a:pPr>
            <a:br/>
            <a:r>
              <a:t>ALTERACIONES DEL CABELLO</a:t>
            </a:r>
            <a:br/>
          </a:p>
        </p:txBody>
      </p:sp>
      <p:sp>
        <p:nvSpPr>
          <p:cNvPr id="183" name="Shape 183"/>
          <p:cNvSpPr/>
          <p:nvPr>
            <p:ph type="body" sz="half" idx="1"/>
          </p:nvPr>
        </p:nvSpPr>
        <p:spPr>
          <a:xfrm>
            <a:off x="285720" y="1428736"/>
            <a:ext cx="3943352" cy="4572001"/>
          </a:xfrm>
          <a:prstGeom prst="rect">
            <a:avLst/>
          </a:prstGeom>
        </p:spPr>
        <p:txBody>
          <a:bodyPr/>
          <a:lstStyle>
            <a:lvl1pPr algn="just">
              <a:defRPr sz="2400"/>
            </a:lvl1pPr>
          </a:lstStyle>
          <a:p>
            <a:pPr/>
            <a:r>
              <a:t>Se calcula en unos 100.000-150.000 el número de cabellos del cuero cabelludo y de ellos el 85% están en fase anagen o fase de crecimiento, el 1-2% en catagen o fase de reposo y el 13-14% en fase telogen o fase de caída.</a:t>
            </a:r>
          </a:p>
        </p:txBody>
      </p:sp>
      <p:pic>
        <p:nvPicPr>
          <p:cNvPr id="184" name="image5.png"/>
          <p:cNvPicPr>
            <a:picLocks noChangeAspect="1"/>
          </p:cNvPicPr>
          <p:nvPr/>
        </p:nvPicPr>
        <p:blipFill>
          <a:blip r:embed="rId2">
            <a:extLst/>
          </a:blip>
          <a:stretch>
            <a:fillRect/>
          </a:stretch>
        </p:blipFill>
        <p:spPr>
          <a:xfrm>
            <a:off x="4500562" y="1357297"/>
            <a:ext cx="4286280" cy="5072100"/>
          </a:xfrm>
          <a:prstGeom prst="rect">
            <a:avLst/>
          </a:prstGeom>
          <a:ln w="12700">
            <a:miter lim="400000"/>
          </a:ln>
        </p:spPr>
      </p:pic>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xfrm>
            <a:off x="214282" y="274638"/>
            <a:ext cx="8472518" cy="1143001"/>
          </a:xfrm>
          <a:prstGeom prst="rect">
            <a:avLst/>
          </a:prstGeom>
        </p:spPr>
        <p:txBody>
          <a:bodyPr/>
          <a:lstStyle/>
          <a:p>
            <a:pPr defTabSz="786384">
              <a:defRPr b="1" sz="2752">
                <a:solidFill>
                  <a:srgbClr val="0070C0"/>
                </a:solidFill>
              </a:defRPr>
            </a:pPr>
            <a:r>
              <a:t>NO CICATRICIAL : </a:t>
            </a:r>
            <a:r>
              <a:rPr>
                <a:solidFill>
                  <a:srgbClr val="7030A0"/>
                </a:solidFill>
              </a:rPr>
              <a:t>ENFERMEDADES SISTEMICAS</a:t>
            </a:r>
            <a:br>
              <a:rPr>
                <a:solidFill>
                  <a:srgbClr val="7030A0"/>
                </a:solidFill>
              </a:rPr>
            </a:br>
            <a:r>
              <a:rPr>
                <a:solidFill>
                  <a:srgbClr val="FF0000"/>
                </a:solidFill>
              </a:rPr>
              <a:t>HIPERTIROIDISMO</a:t>
            </a:r>
          </a:p>
        </p:txBody>
      </p:sp>
      <p:sp>
        <p:nvSpPr>
          <p:cNvPr id="323" name="Shape 323"/>
          <p:cNvSpPr/>
          <p:nvPr>
            <p:ph type="body" idx="1"/>
          </p:nvPr>
        </p:nvSpPr>
        <p:spPr>
          <a:prstGeom prst="rect">
            <a:avLst/>
          </a:prstGeom>
        </p:spPr>
        <p:txBody>
          <a:bodyPr/>
          <a:lstStyle/>
          <a:p>
            <a:pPr/>
          </a:p>
        </p:txBody>
      </p:sp>
      <p:pic>
        <p:nvPicPr>
          <p:cNvPr id="324" name="image39.jpg" descr="http://ocularis.es/blog/pics/figure2.jpg"/>
          <p:cNvPicPr>
            <a:picLocks noChangeAspect="1"/>
          </p:cNvPicPr>
          <p:nvPr/>
        </p:nvPicPr>
        <p:blipFill>
          <a:blip r:embed="rId2">
            <a:extLst/>
          </a:blip>
          <a:stretch>
            <a:fillRect/>
          </a:stretch>
        </p:blipFill>
        <p:spPr>
          <a:xfrm>
            <a:off x="1000100" y="1500172"/>
            <a:ext cx="6643735" cy="4982802"/>
          </a:xfrm>
          <a:prstGeom prst="rect">
            <a:avLst/>
          </a:prstGeom>
          <a:ln w="12700">
            <a:miter lim="400000"/>
          </a:ln>
        </p:spPr>
      </p:pic>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xfrm>
            <a:off x="357158" y="274638"/>
            <a:ext cx="8329642" cy="1143001"/>
          </a:xfrm>
          <a:prstGeom prst="rect">
            <a:avLst/>
          </a:prstGeom>
        </p:spPr>
        <p:txBody>
          <a:bodyPr/>
          <a:lstStyle/>
          <a:p>
            <a:pPr defTabSz="777240">
              <a:defRPr b="1" sz="2720">
                <a:solidFill>
                  <a:srgbClr val="0070C0"/>
                </a:solidFill>
              </a:defRPr>
            </a:pPr>
            <a:r>
              <a:t>NO CICATRICIAL : </a:t>
            </a:r>
            <a:r>
              <a:rPr>
                <a:solidFill>
                  <a:srgbClr val="7030A0"/>
                </a:solidFill>
              </a:rPr>
              <a:t>ENFERMEDADES SISTEMICAS</a:t>
            </a:r>
            <a:br>
              <a:rPr>
                <a:solidFill>
                  <a:srgbClr val="7030A0"/>
                </a:solidFill>
              </a:rPr>
            </a:br>
            <a:r>
              <a:rPr>
                <a:solidFill>
                  <a:srgbClr val="FF0000"/>
                </a:solidFill>
              </a:rPr>
              <a:t>DEFICIENCIAS NUTRICIONAL</a:t>
            </a:r>
          </a:p>
        </p:txBody>
      </p:sp>
      <p:sp>
        <p:nvSpPr>
          <p:cNvPr id="327" name="Shape 327"/>
          <p:cNvSpPr/>
          <p:nvPr>
            <p:ph type="body" idx="1"/>
          </p:nvPr>
        </p:nvSpPr>
        <p:spPr>
          <a:prstGeom prst="rect">
            <a:avLst/>
          </a:prstGeom>
        </p:spPr>
        <p:txBody>
          <a:bodyPr/>
          <a:lstStyle/>
          <a:p>
            <a:pPr/>
          </a:p>
        </p:txBody>
      </p:sp>
      <p:pic>
        <p:nvPicPr>
          <p:cNvPr id="328" name="image40.jpg" descr="http://www.pagina12.com.ar/fotos/las12/20071012/notas_12/desnut.jpg"/>
          <p:cNvPicPr>
            <a:picLocks noChangeAspect="1"/>
          </p:cNvPicPr>
          <p:nvPr/>
        </p:nvPicPr>
        <p:blipFill>
          <a:blip r:embed="rId2">
            <a:extLst/>
          </a:blip>
          <a:stretch>
            <a:fillRect/>
          </a:stretch>
        </p:blipFill>
        <p:spPr>
          <a:xfrm>
            <a:off x="642909" y="1357297"/>
            <a:ext cx="3810001" cy="5076826"/>
          </a:xfrm>
          <a:prstGeom prst="rect">
            <a:avLst/>
          </a:prstGeom>
          <a:ln w="12700">
            <a:miter lim="400000"/>
          </a:ln>
        </p:spPr>
      </p:pic>
      <p:pic>
        <p:nvPicPr>
          <p:cNvPr id="329" name="image41.gif" descr="http://gsdl.bvs.sld.cu/collect/pediatra/index/assoc/HASH01c3.dir/fig.24.7A.a.png"/>
          <p:cNvPicPr>
            <a:picLocks noChangeAspect="1"/>
          </p:cNvPicPr>
          <p:nvPr/>
        </p:nvPicPr>
        <p:blipFill>
          <a:blip r:embed="rId3">
            <a:extLst/>
          </a:blip>
          <a:stretch>
            <a:fillRect/>
          </a:stretch>
        </p:blipFill>
        <p:spPr>
          <a:xfrm>
            <a:off x="4786314" y="1357297"/>
            <a:ext cx="3500462" cy="5146058"/>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prstGeom prst="rect">
            <a:avLst/>
          </a:prstGeom>
        </p:spPr>
        <p:txBody>
          <a:bodyPr/>
          <a:lstStyle>
            <a:lvl1pPr algn="ctr">
              <a:defRPr b="1">
                <a:solidFill>
                  <a:srgbClr val="C00000"/>
                </a:solidFill>
              </a:defRPr>
            </a:lvl1pPr>
          </a:lstStyle>
          <a:p>
            <a:pPr/>
            <a:r>
              <a:t>ALOPECIAS</a:t>
            </a:r>
          </a:p>
        </p:txBody>
      </p:sp>
      <p:sp>
        <p:nvSpPr>
          <p:cNvPr id="332" name="Shape 332"/>
          <p:cNvSpPr/>
          <p:nvPr>
            <p:ph type="body" idx="1"/>
          </p:nvPr>
        </p:nvSpPr>
        <p:spPr>
          <a:prstGeom prst="rect">
            <a:avLst/>
          </a:prstGeom>
        </p:spPr>
        <p:txBody>
          <a:bodyPr/>
          <a:lstStyle/>
          <a:p>
            <a:pPr/>
          </a:p>
        </p:txBody>
      </p:sp>
      <p:pic>
        <p:nvPicPr>
          <p:cNvPr id="333" name="image11.png"/>
          <p:cNvPicPr>
            <a:picLocks noChangeAspect="1"/>
          </p:cNvPicPr>
          <p:nvPr/>
        </p:nvPicPr>
        <p:blipFill>
          <a:blip r:embed="rId2">
            <a:extLst/>
          </a:blip>
          <a:stretch>
            <a:fillRect/>
          </a:stretch>
        </p:blipFill>
        <p:spPr>
          <a:xfrm>
            <a:off x="500034" y="1357297"/>
            <a:ext cx="4000528" cy="5072100"/>
          </a:xfrm>
          <a:prstGeom prst="rect">
            <a:avLst/>
          </a:prstGeom>
          <a:ln w="12700">
            <a:miter lim="400000"/>
          </a:ln>
        </p:spPr>
      </p:pic>
      <p:pic>
        <p:nvPicPr>
          <p:cNvPr id="334" name="image12.png"/>
          <p:cNvPicPr>
            <a:picLocks noChangeAspect="1"/>
          </p:cNvPicPr>
          <p:nvPr/>
        </p:nvPicPr>
        <p:blipFill>
          <a:blip r:embed="rId3">
            <a:extLst/>
          </a:blip>
          <a:stretch>
            <a:fillRect/>
          </a:stretch>
        </p:blipFill>
        <p:spPr>
          <a:xfrm>
            <a:off x="4643437" y="1357297"/>
            <a:ext cx="4214843" cy="5072100"/>
          </a:xfrm>
          <a:prstGeom prst="rect">
            <a:avLst/>
          </a:prstGeom>
          <a:ln w="12700">
            <a:miter lim="400000"/>
          </a:ln>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pPr>
              <a:defRPr>
                <a:solidFill>
                  <a:srgbClr val="C00000"/>
                </a:solidFill>
              </a:defRPr>
            </a:pPr>
            <a:r>
              <a:t>ALOPECIA</a:t>
            </a:r>
            <a:r>
              <a:rPr>
                <a:solidFill>
                  <a:srgbClr val="696464"/>
                </a:solidFill>
              </a:rPr>
              <a:t>.</a:t>
            </a:r>
          </a:p>
        </p:txBody>
      </p:sp>
      <p:sp>
        <p:nvSpPr>
          <p:cNvPr id="337" name="Shape 337"/>
          <p:cNvSpPr/>
          <p:nvPr>
            <p:ph type="body" idx="1"/>
          </p:nvPr>
        </p:nvSpPr>
        <p:spPr>
          <a:xfrm>
            <a:off x="571472" y="1447800"/>
            <a:ext cx="8115328" cy="4572000"/>
          </a:xfrm>
          <a:prstGeom prst="rect">
            <a:avLst/>
          </a:prstGeom>
        </p:spPr>
        <p:txBody>
          <a:bodyPr/>
          <a:lstStyle/>
          <a:p>
            <a:pPr algn="just"/>
            <a:r>
              <a:t>La alopecia cicatrizal casi siempre es consecuencia de un trastorno cutáneo primario como el </a:t>
            </a:r>
            <a:r>
              <a:rPr i="1"/>
              <a:t>liquen plano, </a:t>
            </a:r>
            <a:r>
              <a:t>la </a:t>
            </a:r>
            <a:r>
              <a:rPr i="1"/>
              <a:t>foliculitis descalvante</a:t>
            </a:r>
            <a:r>
              <a:t>, el </a:t>
            </a:r>
            <a:r>
              <a:rPr i="1"/>
              <a:t>lupus cutáneo </a:t>
            </a:r>
            <a:r>
              <a:t>o la </a:t>
            </a:r>
            <a:r>
              <a:rPr i="1"/>
              <a:t>esclerodermia lineal (morfea), </a:t>
            </a:r>
            <a:r>
              <a:t>más que un signo de enfermedad sistémica.</a:t>
            </a:r>
          </a:p>
          <a:p>
            <a:pPr algn="just"/>
            <a:r>
              <a:t>Aunque pueden verse las lesiones cicatrizales del </a:t>
            </a:r>
            <a:r>
              <a:rPr i="1"/>
              <a:t>lupus discoide </a:t>
            </a:r>
            <a:r>
              <a:t>en pacientes con lupus sistémico, en la mayor parte de los casos el proceso de la enfermedad está limitado a la piel. Son causas menos frecuentes de alopecia cicatrizal la </a:t>
            </a:r>
            <a:r>
              <a:rPr i="1"/>
              <a:t>sarcoidosis</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title"/>
          </p:nvPr>
        </p:nvSpPr>
        <p:spPr>
          <a:xfrm>
            <a:off x="285720" y="0"/>
            <a:ext cx="8686801" cy="1785917"/>
          </a:xfrm>
          <a:prstGeom prst="rect">
            <a:avLst/>
          </a:prstGeom>
        </p:spPr>
        <p:txBody>
          <a:bodyPr/>
          <a:lstStyle/>
          <a:p>
            <a:pPr defTabSz="886968">
              <a:defRPr b="1" sz="2716">
                <a:solidFill>
                  <a:srgbClr val="0070C0"/>
                </a:solidFill>
              </a:defRPr>
            </a:pPr>
            <a:r>
              <a:t>CICATRICIALES: </a:t>
            </a:r>
            <a:r>
              <a:rPr>
                <a:solidFill>
                  <a:srgbClr val="7030A0"/>
                </a:solidFill>
              </a:rPr>
              <a:t>TRASTORNOS CUTANEOS PRIMARIOS</a:t>
            </a:r>
            <a:br>
              <a:rPr>
                <a:solidFill>
                  <a:srgbClr val="7030A0"/>
                </a:solidFill>
              </a:rPr>
            </a:br>
            <a:r>
              <a:rPr>
                <a:solidFill>
                  <a:srgbClr val="FF0000"/>
                </a:solidFill>
              </a:rPr>
              <a:t>LUPUS CUTANEO</a:t>
            </a:r>
            <a:br>
              <a:rPr>
                <a:solidFill>
                  <a:srgbClr val="FF0000"/>
                </a:solidFill>
              </a:rPr>
            </a:br>
          </a:p>
        </p:txBody>
      </p:sp>
      <p:sp>
        <p:nvSpPr>
          <p:cNvPr id="340" name="Shape 340"/>
          <p:cNvSpPr/>
          <p:nvPr>
            <p:ph type="body" idx="1"/>
          </p:nvPr>
        </p:nvSpPr>
        <p:spPr>
          <a:prstGeom prst="rect">
            <a:avLst/>
          </a:prstGeom>
        </p:spPr>
        <p:txBody>
          <a:bodyPr/>
          <a:lstStyle/>
          <a:p>
            <a:pPr algn="ctr">
              <a:buSzTx/>
              <a:buNone/>
              <a:defRPr sz="4400">
                <a:solidFill>
                  <a:srgbClr val="FF0000"/>
                </a:solidFill>
              </a:defRPr>
            </a:pPr>
          </a:p>
        </p:txBody>
      </p:sp>
      <p:pic>
        <p:nvPicPr>
          <p:cNvPr id="341" name="image42.jpg" descr="http://www.uaq.mx/medicina/mediuaq/especialidades/dermatologia/lupusd1.jpg"/>
          <p:cNvPicPr>
            <a:picLocks noChangeAspect="1"/>
          </p:cNvPicPr>
          <p:nvPr/>
        </p:nvPicPr>
        <p:blipFill>
          <a:blip r:embed="rId2">
            <a:extLst/>
          </a:blip>
          <a:stretch>
            <a:fillRect/>
          </a:stretch>
        </p:blipFill>
        <p:spPr>
          <a:xfrm>
            <a:off x="2571736" y="1214421"/>
            <a:ext cx="3981451" cy="5305426"/>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xfrm>
            <a:off x="428596" y="274638"/>
            <a:ext cx="8258203" cy="1143001"/>
          </a:xfrm>
          <a:prstGeom prst="rect">
            <a:avLst/>
          </a:prstGeom>
        </p:spPr>
        <p:txBody>
          <a:bodyPr/>
          <a:lstStyle/>
          <a:p>
            <a:pPr defTabSz="777240">
              <a:defRPr b="1" sz="2380">
                <a:solidFill>
                  <a:srgbClr val="0070C0"/>
                </a:solidFill>
              </a:defRPr>
            </a:pPr>
            <a:r>
              <a:t>CICATRICIALES: </a:t>
            </a:r>
            <a:r>
              <a:rPr>
                <a:solidFill>
                  <a:srgbClr val="7030A0"/>
                </a:solidFill>
              </a:rPr>
              <a:t>TRASTORNOS CUTANEOS PRIMARIOS</a:t>
            </a:r>
            <a:br>
              <a:rPr>
                <a:solidFill>
                  <a:srgbClr val="7030A0"/>
                </a:solidFill>
              </a:rPr>
            </a:br>
            <a:r>
              <a:rPr>
                <a:solidFill>
                  <a:srgbClr val="FF0000"/>
                </a:solidFill>
              </a:rPr>
              <a:t>LIQUEN PLANO</a:t>
            </a:r>
          </a:p>
        </p:txBody>
      </p:sp>
      <p:sp>
        <p:nvSpPr>
          <p:cNvPr id="344" name="Shape 344"/>
          <p:cNvSpPr/>
          <p:nvPr>
            <p:ph type="body" idx="1"/>
          </p:nvPr>
        </p:nvSpPr>
        <p:spPr>
          <a:prstGeom prst="rect">
            <a:avLst/>
          </a:prstGeom>
        </p:spPr>
        <p:txBody>
          <a:bodyPr/>
          <a:lstStyle/>
          <a:p>
            <a:pPr/>
          </a:p>
        </p:txBody>
      </p:sp>
      <p:pic>
        <p:nvPicPr>
          <p:cNvPr id="345" name="image43.jpg" descr="http://www.doyma.es/ficheros/images/45/45v09nProtocolo_1/grande/45v09nProtocolo_1-13027794fig21.jpg"/>
          <p:cNvPicPr>
            <a:picLocks noChangeAspect="1"/>
          </p:cNvPicPr>
          <p:nvPr/>
        </p:nvPicPr>
        <p:blipFill>
          <a:blip r:embed="rId2">
            <a:extLst/>
          </a:blip>
          <a:stretch>
            <a:fillRect/>
          </a:stretch>
        </p:blipFill>
        <p:spPr>
          <a:xfrm>
            <a:off x="1214413" y="1928802"/>
            <a:ext cx="6382913" cy="3357587"/>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title"/>
          </p:nvPr>
        </p:nvSpPr>
        <p:spPr>
          <a:xfrm>
            <a:off x="285719" y="274638"/>
            <a:ext cx="8401082" cy="1143001"/>
          </a:xfrm>
          <a:prstGeom prst="rect">
            <a:avLst/>
          </a:prstGeom>
        </p:spPr>
        <p:txBody>
          <a:bodyPr/>
          <a:lstStyle/>
          <a:p>
            <a:pPr defTabSz="841247">
              <a:defRPr b="1" sz="2300">
                <a:solidFill>
                  <a:srgbClr val="0070C0"/>
                </a:solidFill>
              </a:defRPr>
            </a:pPr>
            <a:r>
              <a:t>CICATRICIALES: </a:t>
            </a:r>
            <a:r>
              <a:rPr>
                <a:solidFill>
                  <a:srgbClr val="7030A0"/>
                </a:solidFill>
              </a:rPr>
              <a:t>TRASTORNOS CUTANEOS PRIMARIOS</a:t>
            </a:r>
            <a:br>
              <a:rPr>
                <a:solidFill>
                  <a:srgbClr val="7030A0"/>
                </a:solidFill>
              </a:rPr>
            </a:br>
            <a:r>
              <a:rPr>
                <a:solidFill>
                  <a:srgbClr val="FF0000"/>
                </a:solidFill>
              </a:rPr>
              <a:t>FOLICULITIS DESCALVANS</a:t>
            </a:r>
            <a:br>
              <a:rPr>
                <a:solidFill>
                  <a:srgbClr val="FF0000"/>
                </a:solidFill>
              </a:rPr>
            </a:br>
          </a:p>
        </p:txBody>
      </p:sp>
      <p:sp>
        <p:nvSpPr>
          <p:cNvPr id="348" name="Shape 348"/>
          <p:cNvSpPr/>
          <p:nvPr>
            <p:ph type="body" idx="1"/>
          </p:nvPr>
        </p:nvSpPr>
        <p:spPr>
          <a:prstGeom prst="rect">
            <a:avLst/>
          </a:prstGeom>
        </p:spPr>
        <p:txBody>
          <a:bodyPr/>
          <a:lstStyle/>
          <a:p>
            <a:pPr/>
          </a:p>
        </p:txBody>
      </p:sp>
      <p:pic>
        <p:nvPicPr>
          <p:cNvPr id="349" name="image44.jpg" descr="http://www.telmeds.org/AVIM/Aderma/folicdecalvante/images/Imagen1.jpg"/>
          <p:cNvPicPr>
            <a:picLocks noChangeAspect="1"/>
          </p:cNvPicPr>
          <p:nvPr/>
        </p:nvPicPr>
        <p:blipFill>
          <a:blip r:embed="rId2">
            <a:extLst/>
          </a:blip>
          <a:stretch>
            <a:fillRect/>
          </a:stretch>
        </p:blipFill>
        <p:spPr>
          <a:xfrm>
            <a:off x="1714480" y="1428736"/>
            <a:ext cx="6148381" cy="4609218"/>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pPr/>
          </a:p>
        </p:txBody>
      </p:sp>
      <p:sp>
        <p:nvSpPr>
          <p:cNvPr id="352" name="Shape 352"/>
          <p:cNvSpPr/>
          <p:nvPr>
            <p:ph type="body" idx="1"/>
          </p:nvPr>
        </p:nvSpPr>
        <p:spPr>
          <a:prstGeom prst="rect">
            <a:avLst/>
          </a:prstGeom>
        </p:spPr>
        <p:txBody>
          <a:bodyPr/>
          <a:lstStyle/>
          <a:p>
            <a:pPr/>
          </a:p>
        </p:txBody>
      </p:sp>
      <p:sp>
        <p:nvSpPr>
          <p:cNvPr id="353" name="Shape 353"/>
          <p:cNvSpPr/>
          <p:nvPr/>
        </p:nvSpPr>
        <p:spPr>
          <a:xfrm>
            <a:off x="285719" y="34481"/>
            <a:ext cx="8401082" cy="1383158"/>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nSpc>
                <a:spcPct val="80000"/>
              </a:lnSpc>
              <a:defRPr b="1" sz="2500">
                <a:solidFill>
                  <a:srgbClr val="0070C0"/>
                </a:solidFill>
                <a:latin typeface="Franklin Gothic Book"/>
                <a:ea typeface="Franklin Gothic Book"/>
                <a:cs typeface="Franklin Gothic Book"/>
                <a:sym typeface="Franklin Gothic Book"/>
              </a:defRPr>
            </a:pPr>
            <a:r>
              <a:t>CICATRICIALES: </a:t>
            </a:r>
            <a:r>
              <a:rPr>
                <a:solidFill>
                  <a:srgbClr val="7030A0"/>
                </a:solidFill>
              </a:rPr>
              <a:t>TRASTORNOS CUTANEOS PRIMARIOS</a:t>
            </a:r>
            <a:endParaRPr sz="1600"/>
          </a:p>
          <a:p>
            <a:pPr>
              <a:lnSpc>
                <a:spcPct val="80000"/>
              </a:lnSpc>
              <a:defRPr b="1" sz="2500">
                <a:solidFill>
                  <a:srgbClr val="FF0000"/>
                </a:solidFill>
                <a:latin typeface="Franklin Gothic Book"/>
                <a:ea typeface="Franklin Gothic Book"/>
                <a:cs typeface="Franklin Gothic Book"/>
                <a:sym typeface="Franklin Gothic Book"/>
              </a:defRPr>
            </a:pPr>
            <a:r>
              <a:t>ESCLERODERMIA LINEAL</a:t>
            </a:r>
            <a:br/>
          </a:p>
        </p:txBody>
      </p:sp>
      <p:pic>
        <p:nvPicPr>
          <p:cNvPr id="354" name="image45.jpeg" descr="http://www.doyma.es/ficheros/images/21/21v24n01/grande/21v24n01-13131846fig06.jpg"/>
          <p:cNvPicPr>
            <a:picLocks noChangeAspect="1"/>
          </p:cNvPicPr>
          <p:nvPr/>
        </p:nvPicPr>
        <p:blipFill>
          <a:blip r:embed="rId2">
            <a:extLst/>
          </a:blip>
          <a:stretch>
            <a:fillRect/>
          </a:stretch>
        </p:blipFill>
        <p:spPr>
          <a:xfrm>
            <a:off x="1357290" y="1571612"/>
            <a:ext cx="6667501" cy="4838701"/>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lvl1pPr>
              <a:defRPr>
                <a:solidFill>
                  <a:srgbClr val="FF0000"/>
                </a:solidFill>
              </a:defRPr>
            </a:lvl1pPr>
          </a:lstStyle>
          <a:p>
            <a:pPr/>
            <a:r>
              <a:t>TRAUMATICA</a:t>
            </a:r>
          </a:p>
        </p:txBody>
      </p:sp>
      <p:sp>
        <p:nvSpPr>
          <p:cNvPr id="357" name="Shape 357"/>
          <p:cNvSpPr/>
          <p:nvPr>
            <p:ph type="body" idx="1"/>
          </p:nvPr>
        </p:nvSpPr>
        <p:spPr>
          <a:prstGeom prst="rect">
            <a:avLst/>
          </a:prstGeom>
        </p:spPr>
        <p:txBody>
          <a:bodyPr/>
          <a:lstStyle/>
          <a:p>
            <a:pPr/>
          </a:p>
        </p:txBody>
      </p:sp>
      <p:sp>
        <p:nvSpPr>
          <p:cNvPr id="358" name="Shape 358"/>
          <p:cNvSpPr/>
          <p:nvPr/>
        </p:nvSpPr>
        <p:spPr>
          <a:xfrm>
            <a:off x="285719" y="41112"/>
            <a:ext cx="8401082" cy="1376526"/>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defRPr b="1" sz="2800">
                <a:solidFill>
                  <a:srgbClr val="0070C0"/>
                </a:solidFill>
                <a:latin typeface="Franklin Gothic Book"/>
                <a:ea typeface="Franklin Gothic Book"/>
                <a:cs typeface="Franklin Gothic Book"/>
                <a:sym typeface="Franklin Gothic Book"/>
              </a:defRPr>
            </a:pPr>
            <a:r>
              <a:t>CICATRICIALES: </a:t>
            </a:r>
            <a:r>
              <a:rPr>
                <a:solidFill>
                  <a:srgbClr val="7030A0"/>
                </a:solidFill>
              </a:rPr>
              <a:t>TRASTORNOS CUTANEOS PRIMARIOS</a:t>
            </a:r>
            <a:br>
              <a:rPr>
                <a:solidFill>
                  <a:srgbClr val="7030A0"/>
                </a:solidFill>
              </a:rPr>
            </a:br>
          </a:p>
        </p:txBody>
      </p:sp>
      <p:pic>
        <p:nvPicPr>
          <p:cNvPr id="359" name="image46.jpeg" descr="http://blog.thewestminsterpractice.com/wp-content/uploads/2008/02/photo479.jpg"/>
          <p:cNvPicPr>
            <a:picLocks noChangeAspect="1"/>
          </p:cNvPicPr>
          <p:nvPr/>
        </p:nvPicPr>
        <p:blipFill>
          <a:blip r:embed="rId2">
            <a:extLst/>
          </a:blip>
          <a:stretch>
            <a:fillRect/>
          </a:stretch>
        </p:blipFill>
        <p:spPr>
          <a:xfrm>
            <a:off x="1500165" y="1571612"/>
            <a:ext cx="6057898" cy="4848058"/>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a:p>
        </p:txBody>
      </p:sp>
      <p:sp>
        <p:nvSpPr>
          <p:cNvPr id="362" name="Shape 362"/>
          <p:cNvSpPr/>
          <p:nvPr>
            <p:ph type="body" idx="1"/>
          </p:nvPr>
        </p:nvSpPr>
        <p:spPr>
          <a:prstGeom prst="rect">
            <a:avLst/>
          </a:prstGeom>
        </p:spPr>
        <p:txBody>
          <a:bodyPr/>
          <a:lstStyle/>
          <a:p>
            <a:pPr/>
          </a:p>
        </p:txBody>
      </p:sp>
      <p:sp>
        <p:nvSpPr>
          <p:cNvPr id="363" name="Shape 363"/>
          <p:cNvSpPr/>
          <p:nvPr/>
        </p:nvSpPr>
        <p:spPr>
          <a:xfrm>
            <a:off x="285719" y="341123"/>
            <a:ext cx="8401082" cy="1076515"/>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lnSpc>
                <a:spcPct val="80000"/>
              </a:lnSpc>
              <a:defRPr b="1" sz="2500">
                <a:solidFill>
                  <a:srgbClr val="0070C0"/>
                </a:solidFill>
                <a:latin typeface="Franklin Gothic Book"/>
                <a:ea typeface="Franklin Gothic Book"/>
                <a:cs typeface="Franklin Gothic Book"/>
                <a:sym typeface="Franklin Gothic Book"/>
              </a:defRPr>
            </a:pPr>
            <a:r>
              <a:t>CICATRICIALES: </a:t>
            </a:r>
            <a:r>
              <a:rPr>
                <a:solidFill>
                  <a:srgbClr val="7030A0"/>
                </a:solidFill>
              </a:rPr>
              <a:t>ENFERMEDADES SISTEMICAS</a:t>
            </a:r>
            <a:endParaRPr sz="1600"/>
          </a:p>
          <a:p>
            <a:pPr>
              <a:lnSpc>
                <a:spcPct val="80000"/>
              </a:lnSpc>
              <a:defRPr b="1" sz="2500">
                <a:solidFill>
                  <a:srgbClr val="FF0000"/>
                </a:solidFill>
                <a:latin typeface="Franklin Gothic Book"/>
                <a:ea typeface="Franklin Gothic Book"/>
                <a:cs typeface="Franklin Gothic Book"/>
                <a:sym typeface="Franklin Gothic Book"/>
              </a:defRPr>
            </a:pPr>
            <a:r>
              <a:t>LUPUS</a:t>
            </a:r>
            <a:br/>
          </a:p>
        </p:txBody>
      </p:sp>
      <p:pic>
        <p:nvPicPr>
          <p:cNvPr id="364" name="image47.jpg" descr="http://www3.unileon.es/personal/wwdmvjrl/dermatopatias/lupus_1.jpg"/>
          <p:cNvPicPr>
            <a:picLocks noChangeAspect="1"/>
          </p:cNvPicPr>
          <p:nvPr/>
        </p:nvPicPr>
        <p:blipFill>
          <a:blip r:embed="rId2">
            <a:extLst/>
          </a:blip>
          <a:stretch>
            <a:fillRect/>
          </a:stretch>
        </p:blipFill>
        <p:spPr>
          <a:xfrm>
            <a:off x="857224" y="1643049"/>
            <a:ext cx="7116785" cy="4414309"/>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lvl1pPr algn="ctr">
              <a:defRPr>
                <a:solidFill>
                  <a:srgbClr val="FF0000"/>
                </a:solidFill>
              </a:defRPr>
            </a:lvl1pPr>
          </a:lstStyle>
          <a:p>
            <a:pPr/>
            <a:r>
              <a:t>ALOPECIA</a:t>
            </a:r>
          </a:p>
        </p:txBody>
      </p:sp>
      <p:sp>
        <p:nvSpPr>
          <p:cNvPr id="187" name="Shape 187"/>
          <p:cNvSpPr/>
          <p:nvPr>
            <p:ph type="body" idx="1"/>
          </p:nvPr>
        </p:nvSpPr>
        <p:spPr>
          <a:prstGeom prst="rect">
            <a:avLst/>
          </a:prstGeom>
        </p:spPr>
        <p:txBody>
          <a:bodyPr/>
          <a:lstStyle/>
          <a:p>
            <a:pPr>
              <a:defRPr>
                <a:solidFill>
                  <a:srgbClr val="FF0000"/>
                </a:solidFill>
              </a:defRPr>
            </a:pPr>
            <a:r>
              <a:t>INTRODUCCION</a:t>
            </a:r>
          </a:p>
          <a:p>
            <a:pPr/>
            <a:r>
              <a:t> La alopecia es una rarefacción o desaparición del cabello, constituyendo un problema de gran trascendencia médica y social. </a:t>
            </a:r>
          </a:p>
          <a:p>
            <a:pPr/>
            <a:r>
              <a:t>Se denomina de esa manera por recordar todas las caídas del pelo que se suceden en el zorro “alopex” (palabra griega) que pierde su pelaje de verano en otoño y el de invierno en primavera. </a:t>
            </a:r>
          </a:p>
          <a:p>
            <a:pPr>
              <a:defRPr sz="4400">
                <a:solidFill>
                  <a:srgbClr val="0070C0"/>
                </a:solidFill>
              </a:defRPr>
            </a:pPr>
            <a:r>
              <a:t>CIE-10  704.0</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lvl1pPr>
              <a:defRPr>
                <a:solidFill>
                  <a:srgbClr val="FF0000"/>
                </a:solidFill>
              </a:defRPr>
            </a:lvl1pPr>
          </a:lstStyle>
          <a:p>
            <a:pPr/>
            <a:r>
              <a:t>SARCOIDOSIS</a:t>
            </a:r>
          </a:p>
        </p:txBody>
      </p:sp>
      <p:sp>
        <p:nvSpPr>
          <p:cNvPr id="367" name="Shape 367"/>
          <p:cNvSpPr/>
          <p:nvPr>
            <p:ph type="body" idx="1"/>
          </p:nvPr>
        </p:nvSpPr>
        <p:spPr>
          <a:prstGeom prst="rect">
            <a:avLst/>
          </a:prstGeom>
        </p:spPr>
        <p:txBody>
          <a:bodyPr/>
          <a:lstStyle/>
          <a:p>
            <a:pPr/>
          </a:p>
        </p:txBody>
      </p:sp>
      <p:sp>
        <p:nvSpPr>
          <p:cNvPr id="368" name="Shape 368"/>
          <p:cNvSpPr/>
          <p:nvPr/>
        </p:nvSpPr>
        <p:spPr>
          <a:xfrm>
            <a:off x="285719" y="41112"/>
            <a:ext cx="8401082" cy="1376526"/>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defRPr b="1" sz="2800">
                <a:solidFill>
                  <a:srgbClr val="0070C0"/>
                </a:solidFill>
                <a:latin typeface="Franklin Gothic Book"/>
                <a:ea typeface="Franklin Gothic Book"/>
                <a:cs typeface="Franklin Gothic Book"/>
                <a:sym typeface="Franklin Gothic Book"/>
              </a:defRPr>
            </a:pPr>
            <a:r>
              <a:t>CICATRICIALES: </a:t>
            </a:r>
            <a:r>
              <a:rPr>
                <a:solidFill>
                  <a:srgbClr val="7030A0"/>
                </a:solidFill>
              </a:rPr>
              <a:t>TRASTORNOS CUTANEOS PRIMARIOS</a:t>
            </a:r>
            <a:br>
              <a:rPr>
                <a:solidFill>
                  <a:srgbClr val="7030A0"/>
                </a:solidFill>
              </a:rPr>
            </a:br>
          </a:p>
        </p:txBody>
      </p:sp>
      <p:pic>
        <p:nvPicPr>
          <p:cNvPr id="369" name="image48.jpg" descr="http://www.dwp.gov.uk/img/sarcoidosis2.jpg"/>
          <p:cNvPicPr>
            <a:picLocks noChangeAspect="1"/>
          </p:cNvPicPr>
          <p:nvPr/>
        </p:nvPicPr>
        <p:blipFill>
          <a:blip r:embed="rId2">
            <a:extLst/>
          </a:blip>
          <a:stretch>
            <a:fillRect/>
          </a:stretch>
        </p:blipFill>
        <p:spPr>
          <a:xfrm>
            <a:off x="1214413" y="1500174"/>
            <a:ext cx="6858050" cy="4662748"/>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title"/>
          </p:nvPr>
        </p:nvSpPr>
        <p:spPr>
          <a:prstGeom prst="rect">
            <a:avLst/>
          </a:prstGeom>
        </p:spPr>
        <p:txBody>
          <a:bodyPr/>
          <a:lstStyle>
            <a:lvl1pPr>
              <a:defRPr b="1" sz="3200">
                <a:solidFill>
                  <a:srgbClr val="FF0000"/>
                </a:solidFill>
              </a:defRPr>
            </a:lvl1pPr>
          </a:lstStyle>
          <a:p>
            <a:pPr/>
            <a:r>
              <a:t>METASTASIS A LA PIEL</a:t>
            </a:r>
          </a:p>
        </p:txBody>
      </p:sp>
      <p:sp>
        <p:nvSpPr>
          <p:cNvPr id="372" name="Shape 372"/>
          <p:cNvSpPr/>
          <p:nvPr>
            <p:ph type="body" idx="1"/>
          </p:nvPr>
        </p:nvSpPr>
        <p:spPr>
          <a:prstGeom prst="rect">
            <a:avLst/>
          </a:prstGeom>
        </p:spPr>
        <p:txBody>
          <a:bodyPr/>
          <a:lstStyle/>
          <a:p>
            <a:pPr/>
          </a:p>
        </p:txBody>
      </p:sp>
      <p:sp>
        <p:nvSpPr>
          <p:cNvPr id="373" name="Shape 373"/>
          <p:cNvSpPr/>
          <p:nvPr/>
        </p:nvSpPr>
        <p:spPr>
          <a:xfrm>
            <a:off x="285719" y="41112"/>
            <a:ext cx="8401082" cy="1376526"/>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defRPr b="1" sz="2800">
                <a:solidFill>
                  <a:srgbClr val="0070C0"/>
                </a:solidFill>
                <a:latin typeface="Franklin Gothic Book"/>
                <a:ea typeface="Franklin Gothic Book"/>
                <a:cs typeface="Franklin Gothic Book"/>
                <a:sym typeface="Franklin Gothic Book"/>
              </a:defRPr>
            </a:pPr>
            <a:r>
              <a:t>CICATRICIALES: </a:t>
            </a:r>
            <a:r>
              <a:rPr>
                <a:solidFill>
                  <a:srgbClr val="7030A0"/>
                </a:solidFill>
              </a:rPr>
              <a:t>TRASTORNOS CUTANEOS PRIMARIOS</a:t>
            </a:r>
            <a:br>
              <a:rPr>
                <a:solidFill>
                  <a:srgbClr val="7030A0"/>
                </a:solidFill>
              </a:rPr>
            </a:br>
          </a:p>
        </p:txBody>
      </p:sp>
      <p:pic>
        <p:nvPicPr>
          <p:cNvPr id="374" name="image49.jpg" descr="melanoma_metastasis.jpg image by diego_cr"/>
          <p:cNvPicPr>
            <a:picLocks noChangeAspect="1"/>
          </p:cNvPicPr>
          <p:nvPr/>
        </p:nvPicPr>
        <p:blipFill>
          <a:blip r:embed="rId2">
            <a:extLst/>
          </a:blip>
          <a:stretch>
            <a:fillRect/>
          </a:stretch>
        </p:blipFill>
        <p:spPr>
          <a:xfrm>
            <a:off x="5643569" y="1643049"/>
            <a:ext cx="3051965" cy="4500595"/>
          </a:xfrm>
          <a:prstGeom prst="rect">
            <a:avLst/>
          </a:prstGeom>
          <a:ln w="12700">
            <a:miter lim="400000"/>
          </a:ln>
        </p:spPr>
      </p:pic>
      <p:pic>
        <p:nvPicPr>
          <p:cNvPr id="375" name="image50.jpg" descr="http://bp1.blogger.com/_dAftT6P5i8w/R8-PYCqASnI/AAAAAAAABa4/Mi3nUdYSyKI/s400/cancer_piel.jpg"/>
          <p:cNvPicPr>
            <a:picLocks noChangeAspect="1"/>
          </p:cNvPicPr>
          <p:nvPr/>
        </p:nvPicPr>
        <p:blipFill>
          <a:blip r:embed="rId3">
            <a:extLst/>
          </a:blip>
          <a:stretch>
            <a:fillRect/>
          </a:stretch>
        </p:blipFill>
        <p:spPr>
          <a:xfrm>
            <a:off x="928661" y="1571612"/>
            <a:ext cx="4233363" cy="4572033"/>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title"/>
          </p:nvPr>
        </p:nvSpPr>
        <p:spPr>
          <a:prstGeom prst="rect">
            <a:avLst/>
          </a:prstGeom>
        </p:spPr>
        <p:txBody>
          <a:bodyPr/>
          <a:lstStyle/>
          <a:p>
            <a:pPr/>
            <a:r>
              <a:t>No cicatricial: </a:t>
            </a:r>
          </a:p>
        </p:txBody>
      </p:sp>
      <p:sp>
        <p:nvSpPr>
          <p:cNvPr id="378" name="Shape 378"/>
          <p:cNvSpPr/>
          <p:nvPr>
            <p:ph type="body" idx="1"/>
          </p:nvPr>
        </p:nvSpPr>
        <p:spPr>
          <a:prstGeom prst="rect">
            <a:avLst/>
          </a:prstGeom>
        </p:spPr>
        <p:txBody>
          <a:bodyPr/>
          <a:lstStyle/>
          <a:p>
            <a:pPr/>
          </a:p>
        </p:txBody>
      </p:sp>
      <p:pic>
        <p:nvPicPr>
          <p:cNvPr id="379" name="image46.jpeg" descr="http://blog.thewestminsterpractice.com/wp-content/uploads/2008/02/photo479.jpg"/>
          <p:cNvPicPr>
            <a:picLocks noChangeAspect="1"/>
          </p:cNvPicPr>
          <p:nvPr/>
        </p:nvPicPr>
        <p:blipFill>
          <a:blip r:embed="rId2">
            <a:extLst/>
          </a:blip>
          <a:stretch>
            <a:fillRect/>
          </a:stretch>
        </p:blipFill>
        <p:spPr>
          <a:xfrm>
            <a:off x="1285852" y="1552575"/>
            <a:ext cx="6629401" cy="5305425"/>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lvl1pPr algn="ctr">
              <a:defRPr b="1">
                <a:solidFill>
                  <a:srgbClr val="FF0000"/>
                </a:solidFill>
              </a:defRPr>
            </a:lvl1pPr>
          </a:lstStyle>
          <a:p>
            <a:pPr/>
            <a:r>
              <a:t>SINDROME DE MORRIS</a:t>
            </a:r>
          </a:p>
        </p:txBody>
      </p:sp>
      <p:sp>
        <p:nvSpPr>
          <p:cNvPr id="382" name="Shape 382"/>
          <p:cNvSpPr/>
          <p:nvPr>
            <p:ph type="body" idx="1"/>
          </p:nvPr>
        </p:nvSpPr>
        <p:spPr>
          <a:xfrm>
            <a:off x="914399" y="1447800"/>
            <a:ext cx="6015056" cy="4572000"/>
          </a:xfrm>
          <a:prstGeom prst="rect">
            <a:avLst/>
          </a:prstGeom>
        </p:spPr>
        <p:txBody>
          <a:bodyPr/>
          <a:lstStyle>
            <a:lvl1pPr algn="just">
              <a:defRPr b="1"/>
            </a:lvl1pPr>
          </a:lstStyle>
          <a:p>
            <a:pPr/>
            <a:r>
              <a:t>Constituye una forma de resistencia a los estrógenos donde existe alopecia pubiana, lo que lleva a alteraciones psicológicas en algunas mujeres, a las que se les puede realizar el autoinjerto de cuero cabelludo a pubis, lo que puede mejorar sus rasgos femeninos.</a:t>
            </a:r>
          </a:p>
        </p:txBody>
      </p:sp>
      <p:pic>
        <p:nvPicPr>
          <p:cNvPr id="383" name="image51.jpg" descr="http://www.egiptologia.com/images/stories/medicina/fenotipo/sindrome_marfan2.jpg"/>
          <p:cNvPicPr>
            <a:picLocks noChangeAspect="1"/>
          </p:cNvPicPr>
          <p:nvPr/>
        </p:nvPicPr>
        <p:blipFill>
          <a:blip r:embed="rId2">
            <a:extLst/>
          </a:blip>
          <a:stretch>
            <a:fillRect/>
          </a:stretch>
        </p:blipFill>
        <p:spPr>
          <a:xfrm>
            <a:off x="7000892" y="1142984"/>
            <a:ext cx="1714513" cy="5332132"/>
          </a:xfrm>
          <a:prstGeom prst="rect">
            <a:avLst/>
          </a:prstGeom>
          <a:ln w="12700">
            <a:miter lim="400000"/>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title"/>
          </p:nvPr>
        </p:nvSpPr>
        <p:spPr>
          <a:prstGeom prst="rect">
            <a:avLst/>
          </a:prstGeom>
        </p:spPr>
        <p:txBody>
          <a:bodyPr/>
          <a:lstStyle>
            <a:lvl1pPr>
              <a:defRPr b="1">
                <a:solidFill>
                  <a:srgbClr val="C00000"/>
                </a:solidFill>
              </a:defRPr>
            </a:lvl1pPr>
          </a:lstStyle>
          <a:p>
            <a:pPr/>
            <a:r>
              <a:t>CAUSAS MEDICAMENTOSAS:</a:t>
            </a:r>
          </a:p>
        </p:txBody>
      </p:sp>
      <p:sp>
        <p:nvSpPr>
          <p:cNvPr id="386" name="Shape 386"/>
          <p:cNvSpPr/>
          <p:nvPr>
            <p:ph type="body" sz="half" idx="1"/>
          </p:nvPr>
        </p:nvSpPr>
        <p:spPr>
          <a:xfrm>
            <a:off x="914400" y="1447800"/>
            <a:ext cx="4371981" cy="4572000"/>
          </a:xfrm>
          <a:prstGeom prst="rect">
            <a:avLst/>
          </a:prstGeom>
        </p:spPr>
        <p:txBody>
          <a:bodyPr/>
          <a:lstStyle/>
          <a:p>
            <a:pPr algn="just">
              <a:lnSpc>
                <a:spcPct val="90000"/>
              </a:lnSpc>
            </a:pPr>
            <a:r>
              <a:t>La alopecia es un efecto secundario de los siguientes medicamentos: warfarina, heparina, propiltiouracilo, carbimazol, vitamina A, isotretinoína, etretinato, litio,</a:t>
            </a:r>
          </a:p>
          <a:p>
            <a:pPr algn="just">
              <a:lnSpc>
                <a:spcPct val="90000"/>
              </a:lnSpc>
            </a:pPr>
            <a:r>
              <a:t>betabloqueadores, colquicina y anfetaminas. Afortunadamente, lo normal es la repoblación espontánea después de interrumpir la medicación causante. </a:t>
            </a:r>
          </a:p>
        </p:txBody>
      </p:sp>
      <p:pic>
        <p:nvPicPr>
          <p:cNvPr id="387" name="image52.jpg" descr="http://saltanoticias.com/wp-content/uploads/2009/11/medicamentos.jpg"/>
          <p:cNvPicPr>
            <a:picLocks noChangeAspect="1"/>
          </p:cNvPicPr>
          <p:nvPr/>
        </p:nvPicPr>
        <p:blipFill>
          <a:blip r:embed="rId2">
            <a:extLst/>
          </a:blip>
          <a:stretch>
            <a:fillRect/>
          </a:stretch>
        </p:blipFill>
        <p:spPr>
          <a:xfrm>
            <a:off x="5572131" y="1714487"/>
            <a:ext cx="3286149" cy="4000529"/>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title"/>
          </p:nvPr>
        </p:nvSpPr>
        <p:spPr>
          <a:prstGeom prst="rect">
            <a:avLst/>
          </a:prstGeom>
        </p:spPr>
        <p:txBody>
          <a:bodyPr/>
          <a:lstStyle/>
          <a:p>
            <a:pPr/>
          </a:p>
        </p:txBody>
      </p:sp>
      <p:sp>
        <p:nvSpPr>
          <p:cNvPr id="390" name="Shape 390"/>
          <p:cNvSpPr/>
          <p:nvPr>
            <p:ph type="body" idx="1"/>
          </p:nvPr>
        </p:nvSpPr>
        <p:spPr>
          <a:prstGeom prst="rect">
            <a:avLst/>
          </a:prstGeom>
        </p:spPr>
        <p:txBody>
          <a:bodyPr/>
          <a:lstStyle/>
          <a:p>
            <a:pPr marL="249631" indent="-249631" algn="ctr" defTabSz="832104">
              <a:spcBef>
                <a:spcPts val="400"/>
              </a:spcBef>
              <a:defRPr sz="8008"/>
            </a:pPr>
            <a:r>
              <a:t>¿Cuál es el colmo de un calvo?</a:t>
            </a:r>
            <a:b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p:nvPr>
        </p:nvSpPr>
        <p:spPr>
          <a:xfrm>
            <a:off x="3790" y="188639"/>
            <a:ext cx="9144001" cy="1008114"/>
          </a:xfrm>
          <a:prstGeom prst="rect">
            <a:avLst/>
          </a:prstGeom>
          <a:solidFill>
            <a:srgbClr val="0070C0"/>
          </a:solidFill>
        </p:spPr>
        <p:txBody>
          <a:bodyPr/>
          <a:lstStyle/>
          <a:p>
            <a:pPr>
              <a:defRPr b="1" sz="3200">
                <a:solidFill>
                  <a:srgbClr val="FFFFFF"/>
                </a:solidFill>
              </a:defRPr>
            </a:pPr>
            <a:r>
              <a:t>SERUM CAPILAR </a:t>
            </a:r>
            <a:r>
              <a:rPr sz="2200"/>
              <a:t>sin precursores hormonales </a:t>
            </a:r>
            <a:br>
              <a:rPr sz="2200"/>
            </a:br>
            <a:r>
              <a:rPr sz="2200"/>
              <a:t>5 beneficios en 1</a:t>
            </a:r>
          </a:p>
        </p:txBody>
      </p:sp>
      <p:sp>
        <p:nvSpPr>
          <p:cNvPr id="393" name="Shape 393"/>
          <p:cNvSpPr/>
          <p:nvPr>
            <p:ph type="body" idx="1"/>
          </p:nvPr>
        </p:nvSpPr>
        <p:spPr>
          <a:xfrm>
            <a:off x="539551" y="1628799"/>
            <a:ext cx="5904658" cy="4248474"/>
          </a:xfrm>
          <a:prstGeom prst="rect">
            <a:avLst/>
          </a:prstGeom>
        </p:spPr>
        <p:txBody>
          <a:bodyPr/>
          <a:lstStyle/>
          <a:p>
            <a:pPr marL="0" indent="0">
              <a:lnSpc>
                <a:spcPct val="120000"/>
              </a:lnSpc>
              <a:spcBef>
                <a:spcPts val="600"/>
              </a:spcBef>
              <a:buSzTx/>
              <a:buNone/>
              <a:defRPr sz="2000">
                <a:solidFill>
                  <a:srgbClr val="0070C0"/>
                </a:solidFill>
                <a:latin typeface="Arial Rounded MT Bold"/>
                <a:ea typeface="Arial Rounded MT Bold"/>
                <a:cs typeface="Arial Rounded MT Bold"/>
                <a:sym typeface="Arial Rounded MT Bold"/>
              </a:defRPr>
            </a:pPr>
            <a:r>
              <a:t>		</a:t>
            </a:r>
            <a:r>
              <a:rPr b="1" sz="2800">
                <a:latin typeface="+mj-lt"/>
                <a:ea typeface="+mj-ea"/>
                <a:cs typeface="+mj-cs"/>
                <a:sym typeface="Calibri"/>
              </a:rPr>
              <a:t>5 EN 1</a:t>
            </a:r>
            <a:endParaRPr b="1" sz="2800">
              <a:latin typeface="+mj-lt"/>
              <a:ea typeface="+mj-ea"/>
              <a:cs typeface="+mj-cs"/>
              <a:sym typeface="Calibri"/>
            </a:endParaRPr>
          </a:p>
          <a:p>
            <a:pPr marL="0" indent="0">
              <a:lnSpc>
                <a:spcPct val="120000"/>
              </a:lnSpc>
              <a:spcBef>
                <a:spcPts val="400"/>
              </a:spcBef>
              <a:buSzTx/>
              <a:buNone/>
              <a:defRPr sz="2000">
                <a:solidFill>
                  <a:srgbClr val="0070C0"/>
                </a:solidFill>
              </a:defRPr>
            </a:pPr>
            <a:r>
              <a:t>1. DISMINUYE PÉRDIDA DEL PELO.</a:t>
            </a:r>
          </a:p>
          <a:p>
            <a:pPr marL="0" indent="0">
              <a:lnSpc>
                <a:spcPct val="120000"/>
              </a:lnSpc>
              <a:spcBef>
                <a:spcPts val="400"/>
              </a:spcBef>
              <a:buSzTx/>
              <a:buNone/>
              <a:defRPr sz="2000">
                <a:solidFill>
                  <a:srgbClr val="0070C0"/>
                </a:solidFill>
              </a:defRPr>
            </a:pPr>
            <a:r>
              <a:t>2. ESTIMULA EL CRECIMIENTO DEL PELO.</a:t>
            </a:r>
          </a:p>
          <a:p>
            <a:pPr marL="0" indent="0">
              <a:lnSpc>
                <a:spcPct val="120000"/>
              </a:lnSpc>
              <a:spcBef>
                <a:spcPts val="400"/>
              </a:spcBef>
              <a:buSzTx/>
              <a:buNone/>
              <a:defRPr sz="2000">
                <a:solidFill>
                  <a:srgbClr val="0070C0"/>
                </a:solidFill>
              </a:defRPr>
            </a:pPr>
            <a:r>
              <a:t>3. MEJORA EL ASPECTO SECO Y QUEBRADIZO DEL PELO.</a:t>
            </a:r>
          </a:p>
          <a:p>
            <a:pPr marL="0" indent="0">
              <a:lnSpc>
                <a:spcPct val="120000"/>
              </a:lnSpc>
              <a:spcBef>
                <a:spcPts val="400"/>
              </a:spcBef>
              <a:buSzTx/>
              <a:buNone/>
              <a:defRPr sz="2000">
                <a:solidFill>
                  <a:srgbClr val="0070C0"/>
                </a:solidFill>
              </a:defRPr>
            </a:pPr>
            <a:r>
              <a:t>4. MEJORA EL CUERO CABELLUDO GRASO.</a:t>
            </a:r>
          </a:p>
          <a:p>
            <a:pPr marL="0" indent="0">
              <a:lnSpc>
                <a:spcPct val="120000"/>
              </a:lnSpc>
              <a:spcBef>
                <a:spcPts val="400"/>
              </a:spcBef>
              <a:buSzTx/>
              <a:buNone/>
              <a:defRPr sz="2000">
                <a:solidFill>
                  <a:srgbClr val="0070C0"/>
                </a:solidFill>
              </a:defRPr>
            </a:pPr>
            <a:r>
              <a:t>5. DISMINUYE LA CASPA.</a:t>
            </a:r>
          </a:p>
        </p:txBody>
      </p:sp>
      <p:pic>
        <p:nvPicPr>
          <p:cNvPr id="394" name="image44.png"/>
          <p:cNvPicPr>
            <a:picLocks noChangeAspect="1"/>
          </p:cNvPicPr>
          <p:nvPr/>
        </p:nvPicPr>
        <p:blipFill>
          <a:blip r:embed="rId2">
            <a:extLst/>
          </a:blip>
          <a:stretch>
            <a:fillRect/>
          </a:stretch>
        </p:blipFill>
        <p:spPr>
          <a:xfrm>
            <a:off x="6286810" y="2204864"/>
            <a:ext cx="2857193" cy="2614250"/>
          </a:xfrm>
          <a:prstGeom prst="rect">
            <a:avLst/>
          </a:prstGeom>
          <a:ln w="12700">
            <a:miter lim="400000"/>
          </a:ln>
        </p:spPr>
      </p:pic>
      <p:pic>
        <p:nvPicPr>
          <p:cNvPr id="395" name="image22.png" descr="C:\Users\RECEPCION\AppData\Local\Microsoft\Windows\Temporary Internet Files\Content.Outlook\J9HQSUKA\LOGO DERMCLAR INTERNACIONAL ACTUALIZADO.png"/>
          <p:cNvPicPr>
            <a:picLocks noChangeAspect="1"/>
          </p:cNvPicPr>
          <p:nvPr/>
        </p:nvPicPr>
        <p:blipFill>
          <a:blip r:embed="rId3">
            <a:extLst/>
          </a:blip>
          <a:stretch>
            <a:fillRect/>
          </a:stretch>
        </p:blipFill>
        <p:spPr>
          <a:xfrm>
            <a:off x="7733055" y="6093295"/>
            <a:ext cx="1310738" cy="576065"/>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xfrm>
            <a:off x="0" y="0"/>
            <a:ext cx="9144000" cy="620689"/>
          </a:xfrm>
          <a:prstGeom prst="rect">
            <a:avLst/>
          </a:prstGeom>
          <a:solidFill>
            <a:srgbClr val="0070C0"/>
          </a:solidFill>
        </p:spPr>
        <p:txBody>
          <a:bodyPr/>
          <a:lstStyle/>
          <a:p>
            <a:pPr>
              <a:defRPr b="1" sz="3200">
                <a:solidFill>
                  <a:srgbClr val="FFFFFF"/>
                </a:solidFill>
              </a:defRPr>
            </a:pPr>
            <a:r>
              <a:t>SERUM CAPILAR </a:t>
            </a:r>
            <a:r>
              <a:rPr sz="2000"/>
              <a:t>sin precursores hormonales 5 en 1</a:t>
            </a:r>
          </a:p>
        </p:txBody>
      </p:sp>
      <p:sp>
        <p:nvSpPr>
          <p:cNvPr id="398" name="Shape 398"/>
          <p:cNvSpPr/>
          <p:nvPr>
            <p:ph type="body" idx="1"/>
          </p:nvPr>
        </p:nvSpPr>
        <p:spPr>
          <a:xfrm>
            <a:off x="827583" y="764704"/>
            <a:ext cx="6192690" cy="6093296"/>
          </a:xfrm>
          <a:prstGeom prst="rect">
            <a:avLst/>
          </a:prstGeom>
        </p:spPr>
        <p:txBody>
          <a:bodyPr/>
          <a:lstStyle/>
          <a:p>
            <a:pPr marL="0" indent="0">
              <a:lnSpc>
                <a:spcPct val="96000"/>
              </a:lnSpc>
              <a:spcBef>
                <a:spcPts val="300"/>
              </a:spcBef>
              <a:buSzTx/>
              <a:buNone/>
              <a:defRPr sz="1400">
                <a:solidFill>
                  <a:srgbClr val="0070C0"/>
                </a:solidFill>
                <a:latin typeface="Arial Rounded MT Bold"/>
                <a:ea typeface="Arial Rounded MT Bold"/>
                <a:cs typeface="Arial Rounded MT Bold"/>
                <a:sym typeface="Arial Rounded MT Bold"/>
              </a:defRPr>
            </a:pPr>
            <a:r>
              <a:t>			</a:t>
            </a:r>
            <a:r>
              <a:rPr sz="1500"/>
              <a:t>Principios activos:</a:t>
            </a:r>
            <a:endParaRPr sz="1700"/>
          </a:p>
          <a:p>
            <a:pPr>
              <a:lnSpc>
                <a:spcPct val="96000"/>
              </a:lnSpc>
              <a:spcBef>
                <a:spcPts val="300"/>
              </a:spcBef>
              <a:defRPr sz="1400">
                <a:solidFill>
                  <a:srgbClr val="0070C0"/>
                </a:solidFill>
                <a:latin typeface="Arial Rounded MT Bold"/>
                <a:ea typeface="Arial Rounded MT Bold"/>
                <a:cs typeface="Arial Rounded MT Bold"/>
                <a:sym typeface="Arial Rounded MT Bold"/>
              </a:defRPr>
            </a:pPr>
            <a:r>
              <a:t>Biocenta® capilar- aminoacidos y proteinas</a:t>
            </a:r>
            <a:endParaRPr sz="2600"/>
          </a:p>
          <a:p>
            <a:pPr marL="0" indent="0">
              <a:lnSpc>
                <a:spcPct val="96000"/>
              </a:lnSpc>
              <a:spcBef>
                <a:spcPts val="300"/>
              </a:spcBef>
              <a:buSzTx/>
              <a:buNone/>
              <a:defRPr sz="1400">
                <a:solidFill>
                  <a:srgbClr val="0070C0"/>
                </a:solidFill>
                <a:latin typeface="Arial Rounded MT Bold"/>
                <a:ea typeface="Arial Rounded MT Bold"/>
                <a:cs typeface="Arial Rounded MT Bold"/>
                <a:sym typeface="Arial Rounded MT Bold"/>
              </a:defRPr>
            </a:pPr>
            <a:r>
              <a:t>Disminuye la pérdida de cabello estimulando su crecimiento. Mejora el aspecto estético del cabello (seco y quebradizo).Mejora el cuello cabelludo graso y disminuye la caspa.</a:t>
            </a:r>
            <a:endParaRPr sz="1700"/>
          </a:p>
          <a:p>
            <a:pPr>
              <a:lnSpc>
                <a:spcPct val="96000"/>
              </a:lnSpc>
              <a:spcBef>
                <a:spcPts val="300"/>
              </a:spcBef>
              <a:defRPr sz="1400">
                <a:solidFill>
                  <a:srgbClr val="0070C0"/>
                </a:solidFill>
                <a:latin typeface="Arial Rounded MT Bold"/>
                <a:ea typeface="Arial Rounded MT Bold"/>
                <a:cs typeface="Arial Rounded MT Bold"/>
                <a:sym typeface="Arial Rounded MT Bold"/>
              </a:defRPr>
            </a:pPr>
            <a:r>
              <a:t>Procapil®- Biotinyl-GHK Péptido. Combate el proceso de envejecimiento del folículo y previene la caída del cabello </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Leche de argan: emulsión que permite que todos los principios activos penetren.</a:t>
            </a:r>
            <a:endParaRPr sz="26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Aceite de argán- hidrata el pelo en profundidad, devolviendo el brillo natural, su alto contenido de Vitamina E lo hace crecer  fuerte y brillante. Ideal para evitar eczemas y caspa. </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Biotina: Vitamina esencial para nuestro organismo que no puede faltar para la salud de la piel, las uñas y el cabello.</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X ADN: regenerador tisular.</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Acido hialurónico micronizado- Alimento del Folículo Piloso. Excelente reconstructor para el pelo. Auténtica cura de reparación.</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Recomendación de uso: Aplicar en el cabello 3 veces a la semana, utilizando el dosificador. Dejar en la noche o periodo prolongado antes de lavar para facilitar penetración y evitar sensación grasosa. Si su pelo ya es grasoso, tiende a engrasarlo un poco.</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Contenido: 5 viales de 10 ml c/u para caja con 50 ml</a:t>
            </a:r>
            <a:endParaRPr sz="1700"/>
          </a:p>
          <a:p>
            <a:pPr>
              <a:lnSpc>
                <a:spcPct val="80000"/>
              </a:lnSpc>
              <a:spcBef>
                <a:spcPts val="300"/>
              </a:spcBef>
              <a:defRPr sz="1400">
                <a:solidFill>
                  <a:srgbClr val="0070C0"/>
                </a:solidFill>
                <a:latin typeface="Arial Rounded MT Bold"/>
                <a:ea typeface="Arial Rounded MT Bold"/>
                <a:cs typeface="Arial Rounded MT Bold"/>
                <a:sym typeface="Arial Rounded MT Bold"/>
              </a:defRPr>
            </a:pPr>
            <a:r>
              <a:t>Precio Profesional: $62.900</a:t>
            </a:r>
          </a:p>
        </p:txBody>
      </p:sp>
      <p:pic>
        <p:nvPicPr>
          <p:cNvPr id="399" name="image44.png"/>
          <p:cNvPicPr>
            <a:picLocks noChangeAspect="1"/>
          </p:cNvPicPr>
          <p:nvPr/>
        </p:nvPicPr>
        <p:blipFill>
          <a:blip r:embed="rId2">
            <a:extLst/>
          </a:blip>
          <a:stretch>
            <a:fillRect/>
          </a:stretch>
        </p:blipFill>
        <p:spPr>
          <a:xfrm>
            <a:off x="6876256" y="2348880"/>
            <a:ext cx="2267746" cy="2074923"/>
          </a:xfrm>
          <a:prstGeom prst="rect">
            <a:avLst/>
          </a:prstGeom>
          <a:ln w="12700">
            <a:miter lim="400000"/>
          </a:ln>
        </p:spPr>
      </p:pic>
      <p:pic>
        <p:nvPicPr>
          <p:cNvPr id="400" name="image22.png" descr="C:\Users\RECEPCION\AppData\Local\Microsoft\Windows\Temporary Internet Files\Content.Outlook\J9HQSUKA\LOGO DERMCLAR INTERNACIONAL ACTUALIZADO.png"/>
          <p:cNvPicPr>
            <a:picLocks noChangeAspect="1"/>
          </p:cNvPicPr>
          <p:nvPr/>
        </p:nvPicPr>
        <p:blipFill>
          <a:blip r:embed="rId3">
            <a:extLst/>
          </a:blip>
          <a:stretch>
            <a:fillRect/>
          </a:stretch>
        </p:blipFill>
        <p:spPr>
          <a:xfrm>
            <a:off x="7733055" y="6093295"/>
            <a:ext cx="1310738" cy="576065"/>
          </a:xfrm>
          <a:prstGeom prst="rect">
            <a:avLst/>
          </a:prstGeom>
          <a:ln w="12700">
            <a:miter lim="400000"/>
          </a:ln>
        </p:spPr>
      </p:pic>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2" name="image45.png"/>
          <p:cNvPicPr>
            <a:picLocks noChangeAspect="1"/>
          </p:cNvPicPr>
          <p:nvPr/>
        </p:nvPicPr>
        <p:blipFill>
          <a:blip r:embed="rId2">
            <a:extLst/>
          </a:blip>
          <a:stretch>
            <a:fillRect/>
          </a:stretch>
        </p:blipFill>
        <p:spPr>
          <a:xfrm>
            <a:off x="395537" y="406119"/>
            <a:ext cx="8496945" cy="5942554"/>
          </a:xfrm>
          <a:prstGeom prst="rect">
            <a:avLst/>
          </a:prstGeom>
          <a:ln w="12700">
            <a:miter lim="400000"/>
          </a:ln>
        </p:spPr>
      </p:pic>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title"/>
          </p:nvPr>
        </p:nvSpPr>
        <p:spPr>
          <a:xfrm>
            <a:off x="0" y="0"/>
            <a:ext cx="9144000" cy="1417638"/>
          </a:xfrm>
          <a:prstGeom prst="rect">
            <a:avLst/>
          </a:prstGeom>
        </p:spPr>
        <p:txBody>
          <a:bodyPr/>
          <a:lstStyle/>
          <a:p>
            <a:pPr>
              <a:defRPr sz="1800"/>
            </a:pPr>
            <a:r>
              <a:t>SERUM CAPILAR</a:t>
            </a:r>
            <a:br/>
            <a:r>
              <a:t>Estudios que demuestran disminución de la pérdida y estimulación del crecimiento del pelo. Induce a un 8% de incremento en densidad y 23.6% en el espesor del pelo en 8 semana de uso 3 veces al día. Mejora del aspecto seco y quebradizo del pelo. Mejora el cuero cabelludo graso. Disminución de la caspa y sensación de picor.</a:t>
            </a:r>
          </a:p>
        </p:txBody>
      </p:sp>
      <p:pic>
        <p:nvPicPr>
          <p:cNvPr id="405" name="image46.png"/>
          <p:cNvPicPr>
            <a:picLocks noChangeAspect="1"/>
          </p:cNvPicPr>
          <p:nvPr/>
        </p:nvPicPr>
        <p:blipFill>
          <a:blip r:embed="rId2">
            <a:extLst/>
          </a:blip>
          <a:stretch>
            <a:fillRect/>
          </a:stretch>
        </p:blipFill>
        <p:spPr>
          <a:xfrm rot="10800000">
            <a:off x="1115616" y="1628770"/>
            <a:ext cx="7056785" cy="4680549"/>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lvl1pPr algn="ctr">
              <a:defRPr b="1">
                <a:solidFill>
                  <a:srgbClr val="FF0000"/>
                </a:solidFill>
              </a:defRPr>
            </a:lvl1pPr>
          </a:lstStyle>
          <a:p>
            <a:pPr/>
            <a:r>
              <a:t>ALTERACIONES DEL CABELLO</a:t>
            </a:r>
          </a:p>
        </p:txBody>
      </p:sp>
      <p:sp>
        <p:nvSpPr>
          <p:cNvPr id="190" name="Shape 190"/>
          <p:cNvSpPr/>
          <p:nvPr>
            <p:ph type="body" idx="1"/>
          </p:nvPr>
        </p:nvSpPr>
        <p:spPr>
          <a:prstGeom prst="rect">
            <a:avLst/>
          </a:prstGeom>
        </p:spPr>
        <p:txBody>
          <a:bodyPr/>
          <a:lstStyle/>
          <a:p>
            <a:pPr algn="just">
              <a:buFont typeface="Wingdings"/>
              <a:buChar char="➢"/>
            </a:pPr>
            <a:r>
              <a:t> Las alteraciones del cabello las podemos clasificar en: </a:t>
            </a:r>
          </a:p>
          <a:p>
            <a:pPr lvl="1" marL="548640" indent="-228600" algn="just">
              <a:spcBef>
                <a:spcPts val="300"/>
              </a:spcBef>
              <a:buClr>
                <a:schemeClr val="accent2"/>
              </a:buClr>
              <a:buFont typeface="Wingdings"/>
              <a:buChar char="➢"/>
              <a:defRPr sz="2400"/>
            </a:pPr>
            <a:r>
              <a:t>Estructurales y</a:t>
            </a:r>
          </a:p>
          <a:p>
            <a:pPr lvl="1" marL="548640" indent="-228600" algn="just">
              <a:spcBef>
                <a:spcPts val="300"/>
              </a:spcBef>
              <a:buClr>
                <a:schemeClr val="accent2"/>
              </a:buClr>
              <a:buFont typeface="Wingdings"/>
              <a:buChar char="➢"/>
              <a:defRPr sz="2400"/>
            </a:pPr>
            <a:r>
              <a:t> Foliculares. </a:t>
            </a:r>
          </a:p>
          <a:p>
            <a:pPr algn="just">
              <a:buSzTx/>
              <a:buNone/>
            </a:pPr>
            <a:endParaRPr sz="2400"/>
          </a:p>
          <a:p>
            <a:pPr algn="just">
              <a:buSzTx/>
              <a:buNone/>
            </a:pPr>
            <a:r>
              <a:t>		Las estructurales se refieren a las alteraciones morfológicas del tallo piloso y las foliculares a las alteraciones de la propia raíz del pelo o bulbo del folículo piloso</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title"/>
          </p:nvPr>
        </p:nvSpPr>
        <p:spPr>
          <a:xfrm>
            <a:off x="0" y="274638"/>
            <a:ext cx="9144000" cy="1143001"/>
          </a:xfrm>
          <a:prstGeom prst="rect">
            <a:avLst/>
          </a:prstGeom>
          <a:solidFill>
            <a:srgbClr val="0070C0"/>
          </a:solidFill>
        </p:spPr>
        <p:txBody>
          <a:bodyPr/>
          <a:lstStyle>
            <a:lvl1pPr defTabSz="832104">
              <a:defRPr b="1" sz="3549">
                <a:solidFill>
                  <a:srgbClr val="FFFFFF"/>
                </a:solidFill>
              </a:defRPr>
            </a:lvl1pPr>
          </a:lstStyle>
          <a:p>
            <a:pPr/>
            <a:r>
              <a:t>Profesional: Hagamos negocio con el Serum Capilar</a:t>
            </a:r>
          </a:p>
        </p:txBody>
      </p:sp>
      <p:sp>
        <p:nvSpPr>
          <p:cNvPr id="408" name="Shape 408"/>
          <p:cNvSpPr/>
          <p:nvPr>
            <p:ph type="body" sz="half" idx="1"/>
          </p:nvPr>
        </p:nvSpPr>
        <p:spPr>
          <a:xfrm>
            <a:off x="457200" y="1600200"/>
            <a:ext cx="4038600" cy="4525963"/>
          </a:xfrm>
          <a:prstGeom prst="rect">
            <a:avLst/>
          </a:prstGeom>
        </p:spPr>
        <p:txBody>
          <a:bodyPr/>
          <a:lstStyle/>
          <a:p>
            <a:pPr marL="342900" indent="-342900">
              <a:lnSpc>
                <a:spcPct val="90000"/>
              </a:lnSpc>
              <a:defRPr b="1" sz="2500">
                <a:solidFill>
                  <a:srgbClr val="0070C0"/>
                </a:solidFill>
              </a:defRPr>
            </a:pPr>
            <a:r>
              <a:t>Precio al Profesional: </a:t>
            </a:r>
          </a:p>
          <a:p>
            <a:pPr marL="342900" indent="-342900">
              <a:lnSpc>
                <a:spcPct val="90000"/>
              </a:lnSpc>
              <a:defRPr b="1" sz="2500">
                <a:solidFill>
                  <a:srgbClr val="0070C0"/>
                </a:solidFill>
              </a:defRPr>
            </a:pPr>
            <a:r>
              <a:t>$62.900.</a:t>
            </a:r>
          </a:p>
          <a:p>
            <a:pPr marL="342900" indent="-342900">
              <a:lnSpc>
                <a:spcPct val="90000"/>
              </a:lnSpc>
              <a:defRPr b="1" sz="2500">
                <a:solidFill>
                  <a:srgbClr val="0070C0"/>
                </a:solidFill>
              </a:defRPr>
            </a:pPr>
            <a:r>
              <a:t>Hoy pagas: $55.352.</a:t>
            </a:r>
          </a:p>
        </p:txBody>
      </p:sp>
      <p:sp>
        <p:nvSpPr>
          <p:cNvPr id="409" name="Shape 409"/>
          <p:cNvSpPr/>
          <p:nvPr/>
        </p:nvSpPr>
        <p:spPr>
          <a:xfrm>
            <a:off x="4648200" y="1600200"/>
            <a:ext cx="4038600" cy="41554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lnSpc>
                <a:spcPct val="90000"/>
              </a:lnSpc>
              <a:spcBef>
                <a:spcPts val="600"/>
              </a:spcBef>
              <a:buSzPct val="100000"/>
              <a:buFont typeface="Arial"/>
              <a:buChar char="•"/>
              <a:defRPr b="1" sz="2500">
                <a:solidFill>
                  <a:srgbClr val="0070C0"/>
                </a:solidFill>
                <a:latin typeface="+mj-lt"/>
                <a:ea typeface="+mj-ea"/>
                <a:cs typeface="+mj-cs"/>
                <a:sym typeface="Calibri"/>
              </a:defRPr>
            </a:pPr>
            <a:r>
              <a:t>Precio al Público: $85.900.</a:t>
            </a:r>
          </a:p>
          <a:p>
            <a:pPr marL="342900" indent="-342900">
              <a:lnSpc>
                <a:spcPct val="90000"/>
              </a:lnSpc>
              <a:spcBef>
                <a:spcPts val="600"/>
              </a:spcBef>
              <a:buSzPct val="100000"/>
              <a:buFont typeface="Arial"/>
              <a:buChar char="•"/>
              <a:defRPr b="1" sz="2500">
                <a:solidFill>
                  <a:srgbClr val="0070C0"/>
                </a:solidFill>
                <a:latin typeface="+mj-lt"/>
                <a:ea typeface="+mj-ea"/>
                <a:cs typeface="+mj-cs"/>
                <a:sym typeface="Calibri"/>
              </a:defRPr>
            </a:pPr>
            <a:r>
              <a:t>Si no compras hoy te ganas con cada uno $23.000</a:t>
            </a:r>
          </a:p>
          <a:p>
            <a:pPr marL="342900" indent="-342900">
              <a:lnSpc>
                <a:spcPct val="90000"/>
              </a:lnSpc>
              <a:spcBef>
                <a:spcPts val="600"/>
              </a:spcBef>
              <a:buSzPct val="100000"/>
              <a:buFont typeface="Arial"/>
              <a:buChar char="•"/>
              <a:defRPr b="1" sz="2500">
                <a:solidFill>
                  <a:srgbClr val="0070C0"/>
                </a:solidFill>
                <a:latin typeface="+mj-lt"/>
                <a:ea typeface="+mj-ea"/>
                <a:cs typeface="+mj-cs"/>
                <a:sym typeface="Calibri"/>
              </a:defRPr>
            </a:pPr>
            <a:r>
              <a:t>Si compras hoy te ganas con cada uno: $30.548</a:t>
            </a:r>
          </a:p>
          <a:p>
            <a:pPr marL="342900" indent="-342900">
              <a:lnSpc>
                <a:spcPct val="90000"/>
              </a:lnSpc>
              <a:spcBef>
                <a:spcPts val="600"/>
              </a:spcBef>
              <a:buSzPct val="100000"/>
              <a:buFont typeface="Arial"/>
              <a:buChar char="•"/>
              <a:defRPr b="1" sz="2500">
                <a:solidFill>
                  <a:srgbClr val="0070C0"/>
                </a:solidFill>
                <a:latin typeface="+mj-lt"/>
                <a:ea typeface="+mj-ea"/>
                <a:cs typeface="+mj-cs"/>
                <a:sym typeface="Calibri"/>
              </a:defRPr>
            </a:pPr>
            <a:r>
              <a:t>Vende 3 x dia y te ganas $91.644</a:t>
            </a:r>
          </a:p>
          <a:p>
            <a:pPr marL="342900" indent="-342900">
              <a:lnSpc>
                <a:spcPct val="90000"/>
              </a:lnSpc>
              <a:spcBef>
                <a:spcPts val="600"/>
              </a:spcBef>
              <a:buSzPct val="100000"/>
              <a:buFont typeface="Arial"/>
              <a:buChar char="•"/>
              <a:defRPr b="1" sz="2500">
                <a:solidFill>
                  <a:srgbClr val="0070C0"/>
                </a:solidFill>
                <a:latin typeface="+mj-lt"/>
                <a:ea typeface="+mj-ea"/>
                <a:cs typeface="+mj-cs"/>
                <a:sym typeface="Calibri"/>
              </a:defRPr>
            </a:pPr>
            <a:r>
              <a:t>Al mes te ganas:</a:t>
            </a:r>
          </a:p>
          <a:p>
            <a:pPr marL="342900" indent="-342900">
              <a:lnSpc>
                <a:spcPct val="90000"/>
              </a:lnSpc>
              <a:spcBef>
                <a:spcPts val="600"/>
              </a:spcBef>
              <a:buSzPct val="100000"/>
              <a:buFont typeface="Arial"/>
              <a:buChar char="•"/>
              <a:defRPr b="1" sz="2500">
                <a:solidFill>
                  <a:srgbClr val="0070C0"/>
                </a:solidFill>
                <a:latin typeface="+mj-lt"/>
                <a:ea typeface="+mj-ea"/>
                <a:cs typeface="+mj-cs"/>
                <a:sym typeface="Calibri"/>
              </a:defRPr>
            </a:pPr>
            <a:r>
              <a:t>$2.749.320.</a:t>
            </a:r>
          </a:p>
        </p:txBody>
      </p:sp>
      <p:pic>
        <p:nvPicPr>
          <p:cNvPr id="410" name="image47.png"/>
          <p:cNvPicPr>
            <a:picLocks noChangeAspect="1"/>
          </p:cNvPicPr>
          <p:nvPr/>
        </p:nvPicPr>
        <p:blipFill>
          <a:blip r:embed="rId2">
            <a:extLst/>
          </a:blip>
          <a:stretch>
            <a:fillRect/>
          </a:stretch>
        </p:blipFill>
        <p:spPr>
          <a:xfrm>
            <a:off x="1170136" y="4080714"/>
            <a:ext cx="2825800" cy="2590316"/>
          </a:xfrm>
          <a:prstGeom prst="rect">
            <a:avLst/>
          </a:prstGeom>
          <a:ln w="12700">
            <a:miter lim="400000"/>
          </a:ln>
        </p:spPr>
      </p:pic>
      <p:pic>
        <p:nvPicPr>
          <p:cNvPr id="411" name="image4.png"/>
          <p:cNvPicPr>
            <a:picLocks noChangeAspect="1"/>
          </p:cNvPicPr>
          <p:nvPr/>
        </p:nvPicPr>
        <p:blipFill>
          <a:blip r:embed="rId3">
            <a:extLst/>
          </a:blip>
          <a:stretch>
            <a:fillRect/>
          </a:stretch>
        </p:blipFill>
        <p:spPr>
          <a:xfrm>
            <a:off x="7020272" y="5877271"/>
            <a:ext cx="1311276" cy="573088"/>
          </a:xfrm>
          <a:prstGeom prst="rect">
            <a:avLst/>
          </a:prstGeom>
          <a:ln w="12700">
            <a:miter lim="400000"/>
          </a:ln>
        </p:spPr>
      </p:pic>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title"/>
          </p:nvPr>
        </p:nvSpPr>
        <p:spPr>
          <a:xfrm>
            <a:off x="0" y="343646"/>
            <a:ext cx="9144000" cy="642472"/>
          </a:xfrm>
          <a:prstGeom prst="rect">
            <a:avLst/>
          </a:prstGeom>
        </p:spPr>
        <p:txBody>
          <a:bodyPr/>
          <a:lstStyle>
            <a:lvl1pPr defTabSz="749808">
              <a:defRPr sz="3280">
                <a:ln w="12382">
                  <a:solidFill>
                    <a:srgbClr val="FFFFFF"/>
                  </a:solidFill>
                </a:ln>
                <a:effectLst>
                  <a:outerShdw sx="100000" sy="100000" kx="0" ky="0" algn="b" rotWithShape="0" blurRad="52070" dist="0" dir="3600000">
                    <a:srgbClr val="000000">
                      <a:alpha val="70000"/>
                    </a:srgbClr>
                  </a:outerShdw>
                </a:effectLst>
              </a:defRPr>
            </a:lvl1pPr>
          </a:lstStyle>
          <a:p>
            <a:pPr/>
            <a:r>
              <a:t>DermHair</a:t>
            </a:r>
          </a:p>
        </p:txBody>
      </p:sp>
      <p:pic>
        <p:nvPicPr>
          <p:cNvPr id="414" name="image12.gif" descr="C:\Users\Catalina\Pictures\dermeso\dermesoHair[1].gif"/>
          <p:cNvPicPr>
            <a:picLocks noChangeAspect="1"/>
          </p:cNvPicPr>
          <p:nvPr/>
        </p:nvPicPr>
        <p:blipFill>
          <a:blip r:embed="rId2">
            <a:extLst/>
          </a:blip>
          <a:stretch>
            <a:fillRect/>
          </a:stretch>
        </p:blipFill>
        <p:spPr>
          <a:xfrm>
            <a:off x="6948264" y="1124744"/>
            <a:ext cx="2088233" cy="2088233"/>
          </a:xfrm>
          <a:prstGeom prst="rect">
            <a:avLst/>
          </a:prstGeom>
          <a:ln w="12700">
            <a:miter lim="400000"/>
          </a:ln>
        </p:spPr>
      </p:pic>
      <p:sp>
        <p:nvSpPr>
          <p:cNvPr id="415" name="Shape 415"/>
          <p:cNvSpPr/>
          <p:nvPr/>
        </p:nvSpPr>
        <p:spPr>
          <a:xfrm>
            <a:off x="323528" y="1234792"/>
            <a:ext cx="6552728" cy="3063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just">
              <a:defRPr b="1" sz="2200">
                <a:solidFill>
                  <a:srgbClr val="0070C0"/>
                </a:solidFill>
                <a:latin typeface="News Gothic MT"/>
                <a:ea typeface="News Gothic MT"/>
                <a:cs typeface="News Gothic MT"/>
                <a:sym typeface="News Gothic MT"/>
              </a:defRPr>
            </a:pPr>
            <a:r>
              <a:t>El principio activo:  </a:t>
            </a:r>
            <a:r>
              <a:rPr b="0"/>
              <a:t>Panthenol, Silicio </a:t>
            </a:r>
            <a:endParaRPr b="0"/>
          </a:p>
          <a:p>
            <a:pPr algn="just">
              <a:defRPr sz="2200">
                <a:solidFill>
                  <a:srgbClr val="0070C0"/>
                </a:solidFill>
                <a:latin typeface="News Gothic MT"/>
                <a:ea typeface="News Gothic MT"/>
                <a:cs typeface="News Gothic MT"/>
                <a:sym typeface="News Gothic MT"/>
              </a:defRPr>
            </a:pPr>
            <a:r>
              <a:t>orgánico, Rutina, Ácido hialurónico, X-ADN, Zinc,</a:t>
            </a:r>
          </a:p>
          <a:p>
            <a:pPr algn="just">
              <a:defRPr sz="2200">
                <a:solidFill>
                  <a:srgbClr val="0070C0"/>
                </a:solidFill>
                <a:latin typeface="News Gothic MT"/>
                <a:ea typeface="News Gothic MT"/>
                <a:cs typeface="News Gothic MT"/>
                <a:sym typeface="News Gothic MT"/>
              </a:defRPr>
            </a:pPr>
            <a:r>
              <a:t>Azufre, Cromo, Cobalto.</a:t>
            </a:r>
          </a:p>
          <a:p>
            <a:pPr algn="just">
              <a:defRPr b="1" sz="2200">
                <a:solidFill>
                  <a:srgbClr val="0070C0"/>
                </a:solidFill>
                <a:latin typeface="News Gothic MT"/>
                <a:ea typeface="News Gothic MT"/>
                <a:cs typeface="News Gothic MT"/>
                <a:sym typeface="News Gothic MT"/>
              </a:defRPr>
            </a:pPr>
            <a:r>
              <a:t>La utilidad terapéutica: </a:t>
            </a:r>
            <a:r>
              <a:rPr b="0"/>
              <a:t>Mejora la actividad</a:t>
            </a:r>
            <a:endParaRPr b="0"/>
          </a:p>
          <a:p>
            <a:pPr algn="just">
              <a:defRPr sz="2200">
                <a:solidFill>
                  <a:srgbClr val="0070C0"/>
                </a:solidFill>
                <a:latin typeface="News Gothic MT"/>
                <a:ea typeface="News Gothic MT"/>
                <a:cs typeface="News Gothic MT"/>
                <a:sym typeface="News Gothic MT"/>
              </a:defRPr>
            </a:pPr>
            <a:r>
              <a:t>del folículo piloso estimulando la producción de </a:t>
            </a:r>
          </a:p>
          <a:p>
            <a:pPr algn="just">
              <a:defRPr sz="2200">
                <a:solidFill>
                  <a:srgbClr val="0070C0"/>
                </a:solidFill>
                <a:latin typeface="News Gothic MT"/>
                <a:ea typeface="News Gothic MT"/>
                <a:cs typeface="News Gothic MT"/>
                <a:sym typeface="News Gothic MT"/>
              </a:defRPr>
            </a:pPr>
            <a:r>
              <a:t>pelo y prolongando el tiempo de actividad;  </a:t>
            </a:r>
          </a:p>
          <a:p>
            <a:pPr algn="just">
              <a:defRPr sz="2200">
                <a:solidFill>
                  <a:srgbClr val="0070C0"/>
                </a:solidFill>
                <a:latin typeface="News Gothic MT"/>
                <a:ea typeface="News Gothic MT"/>
                <a:cs typeface="News Gothic MT"/>
                <a:sym typeface="News Gothic MT"/>
              </a:defRPr>
            </a:pPr>
            <a:r>
              <a:t>activa los folículos en receso.</a:t>
            </a:r>
          </a:p>
          <a:p>
            <a:pPr algn="just">
              <a:defRPr b="1" sz="2200">
                <a:solidFill>
                  <a:srgbClr val="0070C0"/>
                </a:solidFill>
                <a:latin typeface="News Gothic MT"/>
                <a:ea typeface="News Gothic MT"/>
                <a:cs typeface="News Gothic MT"/>
                <a:sym typeface="News Gothic MT"/>
              </a:defRPr>
            </a:pPr>
            <a:r>
              <a:t>Recomendación de uso:  </a:t>
            </a:r>
            <a:r>
              <a:rPr b="0"/>
              <a:t>alopecias de cualquier</a:t>
            </a:r>
            <a:endParaRPr b="0"/>
          </a:p>
          <a:p>
            <a:pPr algn="just">
              <a:defRPr sz="2200">
                <a:solidFill>
                  <a:srgbClr val="0070C0"/>
                </a:solidFill>
                <a:latin typeface="News Gothic MT"/>
                <a:ea typeface="News Gothic MT"/>
                <a:cs typeface="News Gothic MT"/>
                <a:sym typeface="News Gothic MT"/>
              </a:defRPr>
            </a:pPr>
            <a:r>
              <a:t>origen en cualquier lugar del cuerpo.</a:t>
            </a:r>
          </a:p>
        </p:txBody>
      </p:sp>
      <p:sp>
        <p:nvSpPr>
          <p:cNvPr id="416" name="Shape 416"/>
          <p:cNvSpPr/>
          <p:nvPr/>
        </p:nvSpPr>
        <p:spPr>
          <a:xfrm>
            <a:off x="683568" y="5013176"/>
            <a:ext cx="7589277" cy="1082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a:defRPr i="1" sz="2200">
                <a:solidFill>
                  <a:srgbClr val="0070C0"/>
                </a:solidFill>
                <a:latin typeface="News Gothic MT"/>
                <a:ea typeface="News Gothic MT"/>
                <a:cs typeface="News Gothic MT"/>
                <a:sym typeface="News Gothic MT"/>
              </a:defRPr>
            </a:pPr>
            <a:r>
              <a:t>Impacto Estético:  mejora el brillo del vello y del cabello, </a:t>
            </a:r>
          </a:p>
          <a:p>
            <a:pPr algn="just">
              <a:defRPr i="1" sz="2200">
                <a:solidFill>
                  <a:srgbClr val="0070C0"/>
                </a:solidFill>
                <a:latin typeface="News Gothic MT"/>
                <a:ea typeface="News Gothic MT"/>
                <a:cs typeface="News Gothic MT"/>
                <a:sym typeface="News Gothic MT"/>
              </a:defRPr>
            </a:pPr>
            <a:r>
              <a:t>aumenta su crecimiento y su resistencia a la intemperie y a </a:t>
            </a:r>
          </a:p>
          <a:p>
            <a:pPr algn="just">
              <a:defRPr i="1" sz="2200">
                <a:solidFill>
                  <a:srgbClr val="0070C0"/>
                </a:solidFill>
                <a:latin typeface="News Gothic MT"/>
                <a:ea typeface="News Gothic MT"/>
                <a:cs typeface="News Gothic MT"/>
                <a:sym typeface="News Gothic MT"/>
              </a:defRPr>
            </a:pPr>
            <a:r>
              <a:t>la tracción. Retarda la caída del pelo.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2"/>
      <p:bldP build="whole" bldLvl="1" animBg="1" rev="0" advAuto="0" spid="414" grpId="1"/>
      <p:bldP build="whole" bldLvl="1" animBg="1" rev="0" advAuto="0" spid="416" grpId="3"/>
    </p:bldLst>
  </p:timing>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title"/>
          </p:nvPr>
        </p:nvSpPr>
        <p:spPr>
          <a:xfrm>
            <a:off x="0" y="343646"/>
            <a:ext cx="6618941" cy="642472"/>
          </a:xfrm>
          <a:prstGeom prst="rect">
            <a:avLst/>
          </a:prstGeom>
        </p:spPr>
        <p:txBody>
          <a:bodyPr/>
          <a:lstStyle>
            <a:lvl1pPr defTabSz="749808">
              <a:defRPr sz="3280">
                <a:ln w="12382">
                  <a:solidFill>
                    <a:srgbClr val="FFFFFF"/>
                  </a:solidFill>
                </a:ln>
                <a:effectLst>
                  <a:outerShdw sx="100000" sy="100000" kx="0" ky="0" algn="b" rotWithShape="0" blurRad="52070" dist="0" dir="3600000">
                    <a:srgbClr val="000000">
                      <a:alpha val="70000"/>
                    </a:srgbClr>
                  </a:outerShdw>
                </a:effectLst>
              </a:defRPr>
            </a:lvl1pPr>
          </a:lstStyle>
          <a:p>
            <a:pPr/>
            <a:r>
              <a:t>Protocolo en alopecias.</a:t>
            </a:r>
          </a:p>
        </p:txBody>
      </p:sp>
      <p:sp>
        <p:nvSpPr>
          <p:cNvPr id="419" name="Shape 419"/>
          <p:cNvSpPr/>
          <p:nvPr>
            <p:ph type="body" idx="1"/>
          </p:nvPr>
        </p:nvSpPr>
        <p:spPr>
          <a:xfrm>
            <a:off x="539552" y="1124744"/>
            <a:ext cx="8042276" cy="4808073"/>
          </a:xfrm>
          <a:prstGeom prst="rect">
            <a:avLst/>
          </a:prstGeom>
        </p:spPr>
        <p:txBody>
          <a:bodyPr/>
          <a:lstStyle/>
          <a:p>
            <a:pPr algn="just">
              <a:lnSpc>
                <a:spcPct val="80000"/>
              </a:lnSpc>
              <a:defRPr sz="1800">
                <a:solidFill>
                  <a:srgbClr val="0070C0"/>
                </a:solidFill>
              </a:defRPr>
            </a:pPr>
            <a:r>
              <a:t>En alopecia aplique punturas máximo a 1 cm de distancia, mínimo a 5 mm, dejando entre una gotita y una décima de milímetro de DERMHAIR en cada puntura, en la zona afectada,  cada 5 o 7 días, alternando con masajes de activación vascular, antes de la aplicación del producto y dos días después de la misma.</a:t>
            </a:r>
            <a:endParaRPr sz="1600"/>
          </a:p>
          <a:p>
            <a:pPr algn="just">
              <a:lnSpc>
                <a:spcPct val="80000"/>
              </a:lnSpc>
              <a:defRPr sz="1800">
                <a:solidFill>
                  <a:srgbClr val="0070C0"/>
                </a:solidFill>
              </a:defRPr>
            </a:pPr>
            <a:r>
              <a:t>Repita el procedimiento en 5 o 10 oportunidades.</a:t>
            </a:r>
            <a:endParaRPr sz="1600"/>
          </a:p>
          <a:p>
            <a:pPr algn="just">
              <a:lnSpc>
                <a:spcPct val="80000"/>
              </a:lnSpc>
              <a:defRPr sz="1800">
                <a:solidFill>
                  <a:srgbClr val="0070C0"/>
                </a:solidFill>
              </a:defRPr>
            </a:pPr>
            <a:r>
              <a:t>Utilice agujas 30 G de 4 mm y aplique perpendicularmente.</a:t>
            </a:r>
            <a:endParaRPr sz="1600"/>
          </a:p>
          <a:p>
            <a:pPr algn="just">
              <a:lnSpc>
                <a:spcPct val="80000"/>
              </a:lnSpc>
              <a:defRPr sz="1800">
                <a:solidFill>
                  <a:srgbClr val="0070C0"/>
                </a:solidFill>
              </a:defRPr>
            </a:pPr>
            <a:r>
              <a:t>No olvide que el impacto del estrés físico y emocional debe ser mitigado para que su repercusión se vea en la ausencia o disminución de la intensidad de las recaídas.</a:t>
            </a:r>
            <a:endParaRPr sz="1600"/>
          </a:p>
          <a:p>
            <a:pPr algn="just">
              <a:lnSpc>
                <a:spcPct val="80000"/>
              </a:lnSpc>
              <a:defRPr sz="1800">
                <a:solidFill>
                  <a:srgbClr val="0070C0"/>
                </a:solidFill>
              </a:defRPr>
            </a:pPr>
            <a:r>
              <a:t>Aunque las carencias nutricionales son suplidas local y temporalmente por nuestro producto, es importante revisar las costumbres alimentarias de los pacientes y hacer las recomendaciones pertinentes.</a:t>
            </a:r>
            <a:endParaRPr sz="1600"/>
          </a:p>
          <a:p>
            <a:pPr algn="just">
              <a:lnSpc>
                <a:spcPct val="80000"/>
              </a:lnSpc>
              <a:defRPr sz="1800">
                <a:solidFill>
                  <a:srgbClr val="0070C0"/>
                </a:solidFill>
              </a:defRPr>
            </a:pPr>
            <a:r>
              <a:t>Los pacientes con trastornos endocrinos de base, tendrán un mejor pronóstico mientras el trastorno sea corregido.</a:t>
            </a:r>
          </a:p>
        </p:txBody>
      </p:sp>
      <p:sp>
        <p:nvSpPr>
          <p:cNvPr id="420" name="Shape 420"/>
          <p:cNvSpPr/>
          <p:nvPr/>
        </p:nvSpPr>
        <p:spPr>
          <a:xfrm>
            <a:off x="6084168" y="6556702"/>
            <a:ext cx="2747130"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solidFill>
                  <a:srgbClr val="3F8DE2"/>
                </a:solidFill>
                <a:latin typeface="News Gothic MT"/>
                <a:ea typeface="News Gothic MT"/>
                <a:cs typeface="News Gothic MT"/>
                <a:sym typeface="News Gothic MT"/>
              </a:defRPr>
            </a:lvl1pPr>
          </a:lstStyle>
          <a:p>
            <a:pPr/>
            <a:r>
              <a:t>Información brindada por Factor Estetic Barcelona-España</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1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1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1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19"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xfrm>
            <a:off x="0" y="343646"/>
            <a:ext cx="6618941" cy="642472"/>
          </a:xfrm>
          <a:prstGeom prst="rect">
            <a:avLst/>
          </a:prstGeom>
        </p:spPr>
        <p:txBody>
          <a:bodyPr/>
          <a:lstStyle/>
          <a:p>
            <a:pPr defTabSz="749808">
              <a:defRPr sz="2624">
                <a:ln w="12382">
                  <a:solidFill>
                    <a:srgbClr val="FFFFFF"/>
                  </a:solidFill>
                </a:ln>
                <a:effectLst>
                  <a:outerShdw sx="100000" sy="100000" kx="0" ky="0" algn="b" rotWithShape="0" blurRad="52070" dist="0" dir="3600000">
                    <a:srgbClr val="000000">
                      <a:alpha val="70000"/>
                    </a:srgbClr>
                  </a:outerShdw>
                </a:effectLst>
              </a:defRPr>
            </a:pPr>
            <a:r>
              <a:t>Protocolo en cabello maltratado</a:t>
            </a:r>
            <a:r>
              <a:rPr sz="3280">
                <a:ln w="12382">
                  <a:solidFill>
                    <a:srgbClr val="FFFFFF"/>
                  </a:solidFill>
                </a:ln>
              </a:rPr>
              <a:t>.</a:t>
            </a:r>
          </a:p>
        </p:txBody>
      </p:sp>
      <p:sp>
        <p:nvSpPr>
          <p:cNvPr id="423" name="Shape 423"/>
          <p:cNvSpPr/>
          <p:nvPr>
            <p:ph type="body" idx="1"/>
          </p:nvPr>
        </p:nvSpPr>
        <p:spPr>
          <a:xfrm>
            <a:off x="549275" y="1135529"/>
            <a:ext cx="8042276" cy="4808073"/>
          </a:xfrm>
          <a:prstGeom prst="rect">
            <a:avLst/>
          </a:prstGeom>
        </p:spPr>
        <p:txBody>
          <a:bodyPr/>
          <a:lstStyle/>
          <a:p>
            <a:pPr algn="just">
              <a:lnSpc>
                <a:spcPct val="80000"/>
              </a:lnSpc>
              <a:defRPr sz="1600">
                <a:solidFill>
                  <a:srgbClr val="0070C0"/>
                </a:solidFill>
              </a:defRPr>
            </a:pPr>
            <a:r>
              <a:t>En el cuero cabelludo, aplique punturas máximo a 3 cm de distancia, mínimo a 1 cm, dejando una décima de milímetro de DERMHAIR en cada puntura,  cada 7 días, alternando con masajes de activación vascular, antes de la aplicación del producto y dos días después de la misma.</a:t>
            </a:r>
          </a:p>
          <a:p>
            <a:pPr algn="just">
              <a:lnSpc>
                <a:spcPct val="80000"/>
              </a:lnSpc>
              <a:defRPr sz="1600">
                <a:solidFill>
                  <a:srgbClr val="0070C0"/>
                </a:solidFill>
              </a:defRPr>
            </a:pPr>
            <a:r>
              <a:t>Repita el procedimiento en 10 oportunidades.</a:t>
            </a:r>
          </a:p>
          <a:p>
            <a:pPr algn="just">
              <a:lnSpc>
                <a:spcPct val="80000"/>
              </a:lnSpc>
              <a:defRPr sz="1600">
                <a:solidFill>
                  <a:srgbClr val="0070C0"/>
                </a:solidFill>
              </a:defRPr>
            </a:pPr>
            <a:r>
              <a:t>Utilice agujas 30 G de 4 mm y aplique perpendicularmente.</a:t>
            </a:r>
          </a:p>
          <a:p>
            <a:pPr algn="just">
              <a:lnSpc>
                <a:spcPct val="80000"/>
              </a:lnSpc>
              <a:defRPr sz="1600">
                <a:solidFill>
                  <a:srgbClr val="0070C0"/>
                </a:solidFill>
              </a:defRPr>
            </a:pPr>
            <a:r>
              <a:t>No olvide que el impacto del estrés químico y ambiental debe ser mitigado para que el efecto sea observable en el cabello que crece.</a:t>
            </a:r>
          </a:p>
          <a:p>
            <a:pPr algn="just">
              <a:lnSpc>
                <a:spcPct val="80000"/>
              </a:lnSpc>
              <a:defRPr sz="1600">
                <a:solidFill>
                  <a:srgbClr val="0070C0"/>
                </a:solidFill>
              </a:defRPr>
            </a:pPr>
            <a:r>
              <a:t>Aunque las carencias nutricionales son suplidas local y temporalmente por nuestro producto, es importante revisar las costumbres alimentarias de los pacientes y hacer las recomendaciones pertinentes.</a:t>
            </a:r>
          </a:p>
          <a:p>
            <a:pPr algn="just">
              <a:lnSpc>
                <a:spcPct val="80000"/>
              </a:lnSpc>
              <a:defRPr sz="1600">
                <a:solidFill>
                  <a:srgbClr val="0070C0"/>
                </a:solidFill>
              </a:defRPr>
            </a:pPr>
            <a:r>
              <a:t>Los pacientes con trastornos endocrinos de base, tendrán un mejor pronostico mientras el trastorno sea corregido.</a:t>
            </a:r>
          </a:p>
        </p:txBody>
      </p:sp>
      <p:sp>
        <p:nvSpPr>
          <p:cNvPr id="424" name="Shape 424"/>
          <p:cNvSpPr/>
          <p:nvPr/>
        </p:nvSpPr>
        <p:spPr>
          <a:xfrm>
            <a:off x="6084168" y="6556702"/>
            <a:ext cx="2747130"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solidFill>
                  <a:srgbClr val="3F8DE2"/>
                </a:solidFill>
                <a:latin typeface="News Gothic MT"/>
                <a:ea typeface="News Gothic MT"/>
                <a:cs typeface="News Gothic MT"/>
                <a:sym typeface="News Gothic MT"/>
              </a:defRPr>
            </a:lvl1pPr>
          </a:lstStyle>
          <a:p>
            <a:pPr/>
            <a:r>
              <a:t>Información brindada por Factor Estetic Barcelona-España</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2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2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2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2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23" grpId="1"/>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title"/>
          </p:nvPr>
        </p:nvSpPr>
        <p:spPr>
          <a:xfrm>
            <a:off x="0" y="332656"/>
            <a:ext cx="6618941" cy="642472"/>
          </a:xfrm>
          <a:prstGeom prst="rect">
            <a:avLst/>
          </a:prstGeom>
        </p:spPr>
        <p:txBody>
          <a:bodyPr/>
          <a:lstStyle/>
          <a:p>
            <a:pPr defTabSz="749808">
              <a:defRPr sz="2624">
                <a:ln w="12382">
                  <a:solidFill>
                    <a:srgbClr val="FFFFFF"/>
                  </a:solidFill>
                </a:ln>
                <a:effectLst/>
              </a:defRPr>
            </a:pPr>
            <a:r>
              <a:t>Opciones de transdermoterapia</a:t>
            </a:r>
            <a:r>
              <a:rPr sz="3280">
                <a:ln w="12382">
                  <a:solidFill>
                    <a:srgbClr val="FFFFFF"/>
                  </a:solidFill>
                </a:ln>
                <a:effectLst>
                  <a:outerShdw sx="100000" sy="100000" kx="0" ky="0" algn="b" rotWithShape="0" blurRad="52070" dist="0" dir="3600000">
                    <a:srgbClr val="000000">
                      <a:alpha val="70000"/>
                    </a:srgbClr>
                  </a:outerShdw>
                </a:effectLst>
              </a:rPr>
              <a:t>.</a:t>
            </a:r>
          </a:p>
        </p:txBody>
      </p:sp>
      <p:sp>
        <p:nvSpPr>
          <p:cNvPr id="427" name="Shape 427"/>
          <p:cNvSpPr/>
          <p:nvPr>
            <p:ph type="body" idx="1"/>
          </p:nvPr>
        </p:nvSpPr>
        <p:spPr>
          <a:xfrm>
            <a:off x="549275" y="1135529"/>
            <a:ext cx="8042276" cy="4808073"/>
          </a:xfrm>
          <a:prstGeom prst="rect">
            <a:avLst/>
          </a:prstGeom>
        </p:spPr>
        <p:txBody>
          <a:bodyPr/>
          <a:lstStyle/>
          <a:p>
            <a:pPr>
              <a:lnSpc>
                <a:spcPct val="90000"/>
              </a:lnSpc>
              <a:defRPr sz="2900">
                <a:solidFill>
                  <a:srgbClr val="18579B"/>
                </a:solidFill>
              </a:defRPr>
            </a:pPr>
            <a:r>
              <a:t>Aplicación tópica simple</a:t>
            </a:r>
            <a:endParaRPr sz="2200"/>
          </a:p>
          <a:p>
            <a:pPr>
              <a:lnSpc>
                <a:spcPct val="90000"/>
              </a:lnSpc>
              <a:defRPr sz="2900">
                <a:solidFill>
                  <a:srgbClr val="18579B"/>
                </a:solidFill>
              </a:defRPr>
            </a:pPr>
            <a:r>
              <a:t>Aplicación tópica con masaje</a:t>
            </a:r>
            <a:endParaRPr sz="2200"/>
          </a:p>
          <a:p>
            <a:pPr>
              <a:lnSpc>
                <a:spcPct val="90000"/>
              </a:lnSpc>
              <a:defRPr sz="2900">
                <a:solidFill>
                  <a:srgbClr val="18579B"/>
                </a:solidFill>
              </a:defRPr>
            </a:pPr>
            <a:r>
              <a:t>Aplicación con alta frecuencia (hongo naranja o peine)</a:t>
            </a:r>
            <a:endParaRPr sz="2200"/>
          </a:p>
          <a:p>
            <a:pPr>
              <a:lnSpc>
                <a:spcPct val="90000"/>
              </a:lnSpc>
              <a:defRPr sz="2900">
                <a:solidFill>
                  <a:srgbClr val="18579B"/>
                </a:solidFill>
              </a:defRPr>
            </a:pPr>
            <a:r>
              <a:t>Aplicación con peine laser.</a:t>
            </a:r>
            <a:endParaRPr sz="2200"/>
          </a:p>
          <a:p>
            <a:pPr>
              <a:lnSpc>
                <a:spcPct val="90000"/>
              </a:lnSpc>
              <a:defRPr sz="2900">
                <a:solidFill>
                  <a:srgbClr val="18579B"/>
                </a:solidFill>
              </a:defRPr>
            </a:pPr>
            <a:r>
              <a:t>Electroforesis con corrientes negativas de baja intensidad.</a:t>
            </a:r>
            <a:endParaRPr sz="2200"/>
          </a:p>
          <a:p>
            <a:pPr>
              <a:lnSpc>
                <a:spcPct val="90000"/>
              </a:lnSpc>
              <a:defRPr sz="2900">
                <a:solidFill>
                  <a:srgbClr val="18579B"/>
                </a:solidFill>
              </a:defRPr>
            </a:pPr>
            <a:r>
              <a:t>Electroporacion.</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title"/>
          </p:nvPr>
        </p:nvSpPr>
        <p:spPr>
          <a:xfrm>
            <a:off x="0" y="343646"/>
            <a:ext cx="6618941" cy="642472"/>
          </a:xfrm>
          <a:prstGeom prst="rect">
            <a:avLst/>
          </a:prstGeom>
        </p:spPr>
        <p:txBody>
          <a:bodyPr/>
          <a:lstStyle>
            <a:lvl1pPr defTabSz="749808">
              <a:defRPr sz="3280">
                <a:ln w="12382">
                  <a:solidFill>
                    <a:srgbClr val="FFFFFF"/>
                  </a:solidFill>
                </a:ln>
                <a:effectLst>
                  <a:outerShdw sx="100000" sy="100000" kx="0" ky="0" algn="b" rotWithShape="0" blurRad="52070" dist="0" dir="3600000">
                    <a:srgbClr val="000000">
                      <a:alpha val="70000"/>
                    </a:srgbClr>
                  </a:outerShdw>
                </a:effectLst>
              </a:defRPr>
            </a:lvl1pPr>
          </a:lstStyle>
          <a:p>
            <a:pPr/>
            <a:r>
              <a:t>Dermhair</a:t>
            </a:r>
          </a:p>
        </p:txBody>
      </p:sp>
      <p:pic>
        <p:nvPicPr>
          <p:cNvPr id="430" name="image13.jpg"/>
          <p:cNvPicPr>
            <a:picLocks noChangeAspect="1"/>
          </p:cNvPicPr>
          <p:nvPr/>
        </p:nvPicPr>
        <p:blipFill>
          <a:blip r:embed="rId2">
            <a:extLst/>
          </a:blip>
          <a:stretch>
            <a:fillRect/>
          </a:stretch>
        </p:blipFill>
        <p:spPr>
          <a:xfrm>
            <a:off x="611560" y="1556791"/>
            <a:ext cx="4625303" cy="2626810"/>
          </a:xfrm>
          <a:prstGeom prst="rect">
            <a:avLst/>
          </a:prstGeom>
          <a:ln w="12700">
            <a:miter lim="400000"/>
          </a:ln>
        </p:spPr>
      </p:pic>
      <p:pic>
        <p:nvPicPr>
          <p:cNvPr id="431" name="image14.jpg" descr="http://www.itrucosbelleza.com/wp-content/uploads/2011/01/cabello-seco-dest.jpg"/>
          <p:cNvPicPr>
            <a:picLocks noChangeAspect="1"/>
          </p:cNvPicPr>
          <p:nvPr/>
        </p:nvPicPr>
        <p:blipFill>
          <a:blip r:embed="rId3">
            <a:extLst/>
          </a:blip>
          <a:stretch>
            <a:fillRect/>
          </a:stretch>
        </p:blipFill>
        <p:spPr>
          <a:xfrm>
            <a:off x="1475655" y="3861048"/>
            <a:ext cx="3810001" cy="2590801"/>
          </a:xfrm>
          <a:prstGeom prst="rect">
            <a:avLst/>
          </a:prstGeom>
          <a:ln w="12700">
            <a:miter lim="400000"/>
          </a:ln>
        </p:spPr>
      </p:pic>
      <p:pic>
        <p:nvPicPr>
          <p:cNvPr id="432" name="image15.png"/>
          <p:cNvPicPr>
            <a:picLocks noChangeAspect="1"/>
          </p:cNvPicPr>
          <p:nvPr/>
        </p:nvPicPr>
        <p:blipFill>
          <a:blip r:embed="rId4">
            <a:extLst/>
          </a:blip>
          <a:stretch>
            <a:fillRect/>
          </a:stretch>
        </p:blipFill>
        <p:spPr>
          <a:xfrm>
            <a:off x="1691680" y="1988840"/>
            <a:ext cx="6197830" cy="3456385"/>
          </a:xfrm>
          <a:prstGeom prst="rect">
            <a:avLst/>
          </a:prstGeom>
          <a:ln w="12700">
            <a:miter lim="400000"/>
          </a:ln>
        </p:spPr>
      </p:pic>
      <p:pic>
        <p:nvPicPr>
          <p:cNvPr id="433" name="image5.png" descr="logo dermclar.png"/>
          <p:cNvPicPr>
            <a:picLocks noChangeAspect="1"/>
          </p:cNvPicPr>
          <p:nvPr/>
        </p:nvPicPr>
        <p:blipFill>
          <a:blip r:embed="rId5">
            <a:extLst/>
          </a:blip>
          <a:stretch>
            <a:fillRect/>
          </a:stretch>
        </p:blipFill>
        <p:spPr>
          <a:xfrm>
            <a:off x="6827470" y="5661247"/>
            <a:ext cx="2124076" cy="10414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 grpId="1"/>
      <p:bldP build="whole" bldLvl="1" animBg="1" rev="0" advAuto="0" spid="432" grpId="3"/>
      <p:bldP build="whole" bldLvl="1" animBg="1" rev="0" advAuto="0" spid="431" grpId="2"/>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title"/>
          </p:nvPr>
        </p:nvSpPr>
        <p:spPr>
          <a:prstGeom prst="rect">
            <a:avLst/>
          </a:prstGeom>
        </p:spPr>
        <p:txBody>
          <a:bodyPr/>
          <a:lstStyle/>
          <a:p>
            <a:pPr/>
          </a:p>
        </p:txBody>
      </p:sp>
      <p:sp>
        <p:nvSpPr>
          <p:cNvPr id="436" name="Shape 436"/>
          <p:cNvSpPr/>
          <p:nvPr>
            <p:ph type="body" idx="1"/>
          </p:nvPr>
        </p:nvSpPr>
        <p:spPr>
          <a:prstGeom prst="rect">
            <a:avLst/>
          </a:prstGeom>
        </p:spPr>
        <p:txBody>
          <a:bodyPr/>
          <a:lstStyle>
            <a:lvl1pPr algn="ctr">
              <a:defRPr sz="6600"/>
            </a:lvl1pPr>
          </a:lstStyle>
          <a:p>
            <a:pPr/>
            <a:r>
              <a:t>Que sus ideas sean descabelladas</a:t>
            </a:r>
          </a:p>
        </p:txBody>
      </p:sp>
      <p:pic>
        <p:nvPicPr>
          <p:cNvPr id="437" name="image53.jpg" descr="http://2.bp.blogspot.com/_8p4CsbiEZns/S8mjnv203EI/AAAAAAAAQ5k/DheXHarJVx8/s1600/chistes+cortos+graciosos.jpg"/>
          <p:cNvPicPr>
            <a:picLocks noChangeAspect="1"/>
          </p:cNvPicPr>
          <p:nvPr/>
        </p:nvPicPr>
        <p:blipFill>
          <a:blip r:embed="rId2">
            <a:extLst/>
          </a:blip>
          <a:stretch>
            <a:fillRect/>
          </a:stretch>
        </p:blipFill>
        <p:spPr>
          <a:xfrm>
            <a:off x="1357290" y="3571876"/>
            <a:ext cx="4572001" cy="2786059"/>
          </a:xfrm>
          <a:prstGeom prst="rect">
            <a:avLst/>
          </a:prstGeom>
          <a:ln w="12700">
            <a:miter lim="400000"/>
          </a:ln>
        </p:spPr>
      </p:pic>
      <p:sp>
        <p:nvSpPr>
          <p:cNvPr id="438" name="Shape 438"/>
          <p:cNvSpPr/>
          <p:nvPr/>
        </p:nvSpPr>
        <p:spPr>
          <a:xfrm>
            <a:off x="6034087" y="5643578"/>
            <a:ext cx="3216696" cy="866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5400">
                <a:ln w="17780">
                  <a:solidFill>
                    <a:srgbClr val="FFFFFF"/>
                  </a:solidFill>
                </a:ln>
                <a:solidFill>
                  <a:srgbClr val="282828"/>
                </a:solidFill>
                <a:effectLst>
                  <a:outerShdw sx="100000" sy="100000" kx="0" ky="0" algn="b" rotWithShape="0" blurRad="50800" dist="0" dir="0">
                    <a:srgbClr val="000000"/>
                  </a:outerShdw>
                </a:effectLst>
              </a:defRPr>
            </a:lvl1pPr>
          </a:lstStyle>
          <a:p>
            <a:pPr/>
            <a:r>
              <a:t>GRACIAS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p>
        </p:txBody>
      </p:sp>
      <p:sp>
        <p:nvSpPr>
          <p:cNvPr id="193" name="Shape 193"/>
          <p:cNvSpPr/>
          <p:nvPr>
            <p:ph type="body" idx="1"/>
          </p:nvPr>
        </p:nvSpPr>
        <p:spPr>
          <a:prstGeom prst="rect">
            <a:avLst/>
          </a:prstGeom>
        </p:spPr>
        <p:txBody>
          <a:bodyPr/>
          <a:lstStyle/>
          <a:p>
            <a:pPr/>
          </a:p>
        </p:txBody>
      </p:sp>
      <p:pic>
        <p:nvPicPr>
          <p:cNvPr id="194" name="image6.png"/>
          <p:cNvPicPr>
            <a:picLocks noChangeAspect="1"/>
          </p:cNvPicPr>
          <p:nvPr/>
        </p:nvPicPr>
        <p:blipFill>
          <a:blip r:embed="rId2">
            <a:extLst/>
          </a:blip>
          <a:stretch>
            <a:fillRect/>
          </a:stretch>
        </p:blipFill>
        <p:spPr>
          <a:xfrm>
            <a:off x="571471" y="1142984"/>
            <a:ext cx="7715306" cy="4357719"/>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title"/>
          </p:nvPr>
        </p:nvSpPr>
        <p:spPr>
          <a:prstGeom prst="rect">
            <a:avLst/>
          </a:prstGeom>
        </p:spPr>
        <p:txBody>
          <a:bodyPr/>
          <a:lstStyle>
            <a:lvl1pPr algn="ctr">
              <a:defRPr b="1">
                <a:solidFill>
                  <a:srgbClr val="C00000"/>
                </a:solidFill>
              </a:defRPr>
            </a:lvl1pPr>
          </a:lstStyle>
          <a:p>
            <a:pPr/>
            <a:r>
              <a:t>ALOPECIAS</a:t>
            </a:r>
          </a:p>
        </p:txBody>
      </p:sp>
      <p:sp>
        <p:nvSpPr>
          <p:cNvPr id="197" name="Shape 197"/>
          <p:cNvSpPr/>
          <p:nvPr>
            <p:ph type="body" idx="1"/>
          </p:nvPr>
        </p:nvSpPr>
        <p:spPr>
          <a:prstGeom prst="rect">
            <a:avLst/>
          </a:prstGeom>
        </p:spPr>
        <p:txBody>
          <a:bodyPr/>
          <a:lstStyle/>
          <a:p>
            <a:pPr/>
            <a:r>
              <a:t>Las dos formas principales de </a:t>
            </a:r>
            <a:r>
              <a:rPr i="1"/>
              <a:t>alopecia </a:t>
            </a:r>
            <a:r>
              <a:t>son cicatrizal y no cicatrizal.</a:t>
            </a:r>
          </a:p>
          <a:p>
            <a:pPr algn="just"/>
            <a:r>
              <a:t>En </a:t>
            </a:r>
            <a:r>
              <a:rPr b="1"/>
              <a:t>la </a:t>
            </a:r>
            <a:r>
              <a:rPr b="1" i="1"/>
              <a:t>alopecia cicatrizal</a:t>
            </a:r>
            <a:r>
              <a:rPr i="1"/>
              <a:t> </a:t>
            </a:r>
            <a:r>
              <a:t>hay fibrosis, inflamación y pérdida de folículos pilosos.   Clínicamente se suele observar un cuero cabelludo liso, con disminución del número de orificios foliculares, aunque en algunos casos las alteraciones sólo se observan en muestras de biopsia de las zonas afectadas. </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prstGeom prst="rect">
            <a:avLst/>
          </a:prstGeom>
        </p:spPr>
        <p:txBody>
          <a:bodyPr/>
          <a:lstStyle>
            <a:lvl1pPr algn="ctr">
              <a:defRPr>
                <a:solidFill>
                  <a:srgbClr val="C00000"/>
                </a:solidFill>
              </a:defRPr>
            </a:lvl1pPr>
          </a:lstStyle>
          <a:p>
            <a:pPr/>
            <a:r>
              <a:t>ALOPECIAS</a:t>
            </a:r>
          </a:p>
        </p:txBody>
      </p:sp>
      <p:sp>
        <p:nvSpPr>
          <p:cNvPr id="200" name="Shape 200"/>
          <p:cNvSpPr/>
          <p:nvPr>
            <p:ph type="body" idx="1"/>
          </p:nvPr>
        </p:nvSpPr>
        <p:spPr>
          <a:prstGeom prst="rect">
            <a:avLst/>
          </a:prstGeom>
        </p:spPr>
        <p:txBody>
          <a:bodyPr/>
          <a:lstStyle/>
          <a:p>
            <a:pPr/>
            <a:r>
              <a:t>En la </a:t>
            </a:r>
            <a:r>
              <a:rPr i="1"/>
              <a:t>alopecia no cicatrizal</a:t>
            </a:r>
            <a:r>
              <a:t>, los tallos del pelo se han perdido, pero los folículos pilosos permanecen, lo que explica la reversibilidad de este tipo de alopecia.</a:t>
            </a:r>
          </a:p>
          <a:p>
            <a:pPr>
              <a:buSzTx/>
              <a:buNone/>
            </a:pPr>
          </a:p>
          <a:p>
            <a:pPr/>
            <a:r>
              <a:t>Las causas más comunes de alopecia no cicatrizal son el </a:t>
            </a:r>
            <a:r>
              <a:rPr i="1"/>
              <a:t>efluvio telógeno</a:t>
            </a:r>
            <a:r>
              <a:t>, la </a:t>
            </a:r>
            <a:r>
              <a:rPr i="1"/>
              <a:t>alopecia androgénica</a:t>
            </a:r>
            <a:r>
              <a:t>, la </a:t>
            </a:r>
            <a:r>
              <a:rPr i="1"/>
              <a:t>alopecia areata</a:t>
            </a:r>
            <a:r>
              <a:t>, la </a:t>
            </a:r>
            <a:r>
              <a:rPr i="1"/>
              <a:t>tiña del cuero cabelludo </a:t>
            </a:r>
            <a:r>
              <a:t>y la </a:t>
            </a:r>
            <a:r>
              <a:rPr i="1"/>
              <a:t>alopecia traumática </a:t>
            </a:r>
            <a:r>
              <a:t>. </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Equidad">
  <a:themeElements>
    <a:clrScheme name="Equidad">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dad">
      <a:majorFont>
        <a:latin typeface="Calibri"/>
        <a:ea typeface="Calibri"/>
        <a:cs typeface="Calibri"/>
      </a:majorFont>
      <a:minorFont>
        <a:latin typeface="Helvetica"/>
        <a:ea typeface="Helvetica"/>
        <a:cs typeface="Helvetica"/>
      </a:minorFont>
    </a:fontScheme>
    <a:fmtScheme name="Equida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quidad">
  <a:themeElements>
    <a:clrScheme name="Equidad">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dad">
      <a:majorFont>
        <a:latin typeface="Calibri"/>
        <a:ea typeface="Calibri"/>
        <a:cs typeface="Calibri"/>
      </a:majorFont>
      <a:minorFont>
        <a:latin typeface="Helvetica"/>
        <a:ea typeface="Helvetica"/>
        <a:cs typeface="Helvetica"/>
      </a:minorFont>
    </a:fontScheme>
    <a:fmtScheme name="Equida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Perpetua"/>
            <a:ea typeface="Perpetua"/>
            <a:cs typeface="Perpetua"/>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